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14"/>
  </p:notesMasterIdLst>
  <p:sldIdLst>
    <p:sldId id="256" r:id="rId2"/>
    <p:sldId id="259" r:id="rId3"/>
    <p:sldId id="264" r:id="rId4"/>
    <p:sldId id="257" r:id="rId5"/>
    <p:sldId id="270" r:id="rId6"/>
    <p:sldId id="260" r:id="rId7"/>
    <p:sldId id="263" r:id="rId8"/>
    <p:sldId id="271" r:id="rId9"/>
    <p:sldId id="265" r:id="rId10"/>
    <p:sldId id="273" r:id="rId11"/>
    <p:sldId id="274" r:id="rId12"/>
    <p:sldId id="272" r:id="rId13"/>
  </p:sldIdLst>
  <p:sldSz cx="9144000" cy="5143500" type="screen16x9"/>
  <p:notesSz cx="6858000" cy="9144000"/>
  <p:embeddedFontLst>
    <p:embeddedFont>
      <p:font typeface="Bebas Neue" panose="020B0606020202050201" pitchFamily="34" charset="0"/>
      <p:regular r:id="rId15"/>
    </p:embeddedFont>
    <p:embeddedFont>
      <p:font typeface="Montserrat" panose="00000500000000000000" pitchFamily="2" charset="0"/>
      <p:regular r:id="rId16"/>
      <p:bold r:id="rId17"/>
      <p:italic r:id="rId18"/>
      <p:boldItalic r:id="rId19"/>
    </p:embeddedFont>
    <p:embeddedFont>
      <p:font typeface="Montserrat Black" panose="00000A00000000000000" pitchFamily="2" charset="0"/>
      <p:bold r:id="rId20"/>
      <p:boldItalic r:id="rId21"/>
    </p:embeddedFont>
    <p:embeddedFont>
      <p:font typeface="Nunito Light" pitchFamily="2" charset="0"/>
      <p:regular r:id="rId22"/>
      <p:italic r:id="rId23"/>
    </p:embeddedFont>
    <p:embeddedFont>
      <p:font typeface="Open Sans" panose="020B0606030504020204"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ED748E9A-0600-492A-B2AE-3A2EB3CC5C31}">
          <p14:sldIdLst>
            <p14:sldId id="256"/>
            <p14:sldId id="259"/>
            <p14:sldId id="264"/>
            <p14:sldId id="257"/>
            <p14:sldId id="270"/>
            <p14:sldId id="260"/>
            <p14:sldId id="263"/>
            <p14:sldId id="271"/>
            <p14:sldId id="265"/>
            <p14:sldId id="273"/>
            <p14:sldId id="274"/>
            <p14:sldId id="272"/>
          </p14:sldIdLst>
        </p14:section>
        <p14:section name="Untitled Section" id="{93E6A0E3-D507-4FE2-9F53-FF9533E45C7A}">
          <p14:sldIdLst/>
        </p14:section>
        <p14:section name="Untitled Section" id="{19D1414D-1714-4CF5-B02E-85A8DE6DA76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B01BFD9-584C-44CE-9526-05F79F33BA3D}">
  <a:tblStyle styleId="{DB01BFD9-584C-44CE-9526-05F79F33BA3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94660"/>
  </p:normalViewPr>
  <p:slideViewPr>
    <p:cSldViewPr snapToGrid="0">
      <p:cViewPr varScale="1">
        <p:scale>
          <a:sx n="103" d="100"/>
          <a:sy n="103" d="100"/>
        </p:scale>
        <p:origin x="859"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5"/>
        <p:cNvGrpSpPr/>
        <p:nvPr/>
      </p:nvGrpSpPr>
      <p:grpSpPr>
        <a:xfrm>
          <a:off x="0" y="0"/>
          <a:ext cx="0" cy="0"/>
          <a:chOff x="0" y="0"/>
          <a:chExt cx="0" cy="0"/>
        </a:xfrm>
      </p:grpSpPr>
      <p:sp>
        <p:nvSpPr>
          <p:cNvPr id="1236" name="Google Shape;123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7" name="Google Shape;123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1734a882cf6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1734a882cf6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9"/>
        <p:cNvGrpSpPr/>
        <p:nvPr/>
      </p:nvGrpSpPr>
      <p:grpSpPr>
        <a:xfrm>
          <a:off x="0" y="0"/>
          <a:ext cx="0" cy="0"/>
          <a:chOff x="0" y="0"/>
          <a:chExt cx="0" cy="0"/>
        </a:xfrm>
      </p:grpSpPr>
      <p:sp>
        <p:nvSpPr>
          <p:cNvPr id="1440" name="Google Shape;1440;g1734a882cf6_0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1" name="Google Shape;1441;g1734a882cf6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1734a882cf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1734a882cf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7"/>
        <p:cNvGrpSpPr/>
        <p:nvPr/>
      </p:nvGrpSpPr>
      <p:grpSpPr>
        <a:xfrm>
          <a:off x="0" y="0"/>
          <a:ext cx="0" cy="0"/>
          <a:chOff x="0" y="0"/>
          <a:chExt cx="0" cy="0"/>
        </a:xfrm>
      </p:grpSpPr>
      <p:sp>
        <p:nvSpPr>
          <p:cNvPr id="1318" name="Google Shape;1318;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 name="Google Shape;1319;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8"/>
        <p:cNvGrpSpPr/>
        <p:nvPr/>
      </p:nvGrpSpPr>
      <p:grpSpPr>
        <a:xfrm>
          <a:off x="0" y="0"/>
          <a:ext cx="0" cy="0"/>
          <a:chOff x="0" y="0"/>
          <a:chExt cx="0" cy="0"/>
        </a:xfrm>
      </p:grpSpPr>
      <p:sp>
        <p:nvSpPr>
          <p:cNvPr id="1419" name="Google Shape;1419;g1734a882cf6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0" name="Google Shape;1420;g1734a882cf6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9"/>
        <p:cNvGrpSpPr/>
        <p:nvPr/>
      </p:nvGrpSpPr>
      <p:grpSpPr>
        <a:xfrm>
          <a:off x="0" y="0"/>
          <a:ext cx="0" cy="0"/>
          <a:chOff x="0" y="0"/>
          <a:chExt cx="0" cy="0"/>
        </a:xfrm>
      </p:grpSpPr>
      <p:sp>
        <p:nvSpPr>
          <p:cNvPr id="1520" name="Google Shape;1520;g1734a882cf6_0_2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1" name="Google Shape;1521;g1734a882cf6_0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9">
          <a:extLst>
            <a:ext uri="{FF2B5EF4-FFF2-40B4-BE49-F238E27FC236}">
              <a16:creationId xmlns:a16="http://schemas.microsoft.com/office/drawing/2014/main" id="{0F888E21-9254-3709-2D8A-889E548D053F}"/>
            </a:ext>
          </a:extLst>
        </p:cNvPr>
        <p:cNvGrpSpPr/>
        <p:nvPr/>
      </p:nvGrpSpPr>
      <p:grpSpPr>
        <a:xfrm>
          <a:off x="0" y="0"/>
          <a:ext cx="0" cy="0"/>
          <a:chOff x="0" y="0"/>
          <a:chExt cx="0" cy="0"/>
        </a:xfrm>
      </p:grpSpPr>
      <p:sp>
        <p:nvSpPr>
          <p:cNvPr id="1520" name="Google Shape;1520;g1734a882cf6_0_279:notes">
            <a:extLst>
              <a:ext uri="{FF2B5EF4-FFF2-40B4-BE49-F238E27FC236}">
                <a16:creationId xmlns:a16="http://schemas.microsoft.com/office/drawing/2014/main" id="{79CCBC8F-6483-518A-2AA8-CC9AF06A5CE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1" name="Google Shape;1521;g1734a882cf6_0_279:notes">
            <a:extLst>
              <a:ext uri="{FF2B5EF4-FFF2-40B4-BE49-F238E27FC236}">
                <a16:creationId xmlns:a16="http://schemas.microsoft.com/office/drawing/2014/main" id="{E6175917-78E1-BBDB-F08A-3AC0A4100C7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75728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256688"/>
            <a:ext cx="7033800" cy="21930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521113"/>
            <a:ext cx="4528800" cy="365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44;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 name="Google Shape;52;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6" name="Google Shape;96;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1126"/>
        <p:cNvGrpSpPr/>
        <p:nvPr/>
      </p:nvGrpSpPr>
      <p:grpSpPr>
        <a:xfrm>
          <a:off x="0" y="0"/>
          <a:ext cx="0" cy="0"/>
          <a:chOff x="0" y="0"/>
          <a:chExt cx="0" cy="0"/>
        </a:xfrm>
      </p:grpSpPr>
      <p:grpSp>
        <p:nvGrpSpPr>
          <p:cNvPr id="1127" name="Google Shape;1127;p31"/>
          <p:cNvGrpSpPr/>
          <p:nvPr/>
        </p:nvGrpSpPr>
        <p:grpSpPr>
          <a:xfrm>
            <a:off x="4780389" y="2513201"/>
            <a:ext cx="5036265" cy="4113315"/>
            <a:chOff x="4780389" y="2513201"/>
            <a:chExt cx="5036265" cy="4113315"/>
          </a:xfrm>
        </p:grpSpPr>
        <p:grpSp>
          <p:nvGrpSpPr>
            <p:cNvPr id="1128" name="Google Shape;1128;p31"/>
            <p:cNvGrpSpPr/>
            <p:nvPr/>
          </p:nvGrpSpPr>
          <p:grpSpPr>
            <a:xfrm>
              <a:off x="4780389" y="2513201"/>
              <a:ext cx="5036265" cy="4113315"/>
              <a:chOff x="4673664" y="2214101"/>
              <a:chExt cx="5036265" cy="4113315"/>
            </a:xfrm>
          </p:grpSpPr>
          <p:sp>
            <p:nvSpPr>
              <p:cNvPr id="1129" name="Google Shape;1129;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 name="Google Shape;1130;p31"/>
              <p:cNvGrpSpPr/>
              <p:nvPr/>
            </p:nvGrpSpPr>
            <p:grpSpPr>
              <a:xfrm>
                <a:off x="4673664" y="2214101"/>
                <a:ext cx="5036265" cy="4113315"/>
                <a:chOff x="4673664" y="2214101"/>
                <a:chExt cx="5036265" cy="4113315"/>
              </a:xfrm>
            </p:grpSpPr>
            <p:grpSp>
              <p:nvGrpSpPr>
                <p:cNvPr id="1131" name="Google Shape;1131;p31"/>
                <p:cNvGrpSpPr/>
                <p:nvPr/>
              </p:nvGrpSpPr>
              <p:grpSpPr>
                <a:xfrm>
                  <a:off x="4673664" y="2214101"/>
                  <a:ext cx="5036265" cy="4113315"/>
                  <a:chOff x="3825164" y="427026"/>
                  <a:chExt cx="5036265" cy="4113315"/>
                </a:xfrm>
              </p:grpSpPr>
              <p:sp>
                <p:nvSpPr>
                  <p:cNvPr id="1132" name="Google Shape;1132;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 name="Google Shape;1160;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68" name="Google Shape;1168;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31"/>
          <p:cNvGrpSpPr/>
          <p:nvPr/>
        </p:nvGrpSpPr>
        <p:grpSpPr>
          <a:xfrm>
            <a:off x="-3382536" y="-1517162"/>
            <a:ext cx="5036265" cy="4113315"/>
            <a:chOff x="4780389" y="2513201"/>
            <a:chExt cx="5036265" cy="4113315"/>
          </a:xfrm>
        </p:grpSpPr>
        <p:grpSp>
          <p:nvGrpSpPr>
            <p:cNvPr id="1172" name="Google Shape;1172;p31"/>
            <p:cNvGrpSpPr/>
            <p:nvPr/>
          </p:nvGrpSpPr>
          <p:grpSpPr>
            <a:xfrm>
              <a:off x="4780389" y="2513201"/>
              <a:ext cx="5036265" cy="4113315"/>
              <a:chOff x="4673664" y="2214101"/>
              <a:chExt cx="5036265" cy="4113315"/>
            </a:xfrm>
          </p:grpSpPr>
          <p:sp>
            <p:nvSpPr>
              <p:cNvPr id="1173" name="Google Shape;1173;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 name="Google Shape;1174;p31"/>
              <p:cNvGrpSpPr/>
              <p:nvPr/>
            </p:nvGrpSpPr>
            <p:grpSpPr>
              <a:xfrm>
                <a:off x="4673664" y="2214101"/>
                <a:ext cx="5036265" cy="4113315"/>
                <a:chOff x="4673664" y="2214101"/>
                <a:chExt cx="5036265" cy="4113315"/>
              </a:xfrm>
            </p:grpSpPr>
            <p:grpSp>
              <p:nvGrpSpPr>
                <p:cNvPr id="1175" name="Google Shape;1175;p31"/>
                <p:cNvGrpSpPr/>
                <p:nvPr/>
              </p:nvGrpSpPr>
              <p:grpSpPr>
                <a:xfrm>
                  <a:off x="4673664" y="2214101"/>
                  <a:ext cx="5036265" cy="4113315"/>
                  <a:chOff x="3825164" y="427026"/>
                  <a:chExt cx="5036265" cy="4113315"/>
                </a:xfrm>
              </p:grpSpPr>
              <p:sp>
                <p:nvSpPr>
                  <p:cNvPr id="1176" name="Google Shape;1176;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 name="Google Shape;1204;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12" name="Google Shape;1212;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31"/>
          <p:cNvGrpSpPr/>
          <p:nvPr/>
        </p:nvGrpSpPr>
        <p:grpSpPr>
          <a:xfrm>
            <a:off x="274225" y="2188525"/>
            <a:ext cx="76825" cy="76800"/>
            <a:chOff x="3104875" y="1099400"/>
            <a:chExt cx="76825" cy="76800"/>
          </a:xfrm>
        </p:grpSpPr>
        <p:sp>
          <p:nvSpPr>
            <p:cNvPr id="1216" name="Google Shape;1216;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31"/>
          <p:cNvGrpSpPr/>
          <p:nvPr/>
        </p:nvGrpSpPr>
        <p:grpSpPr>
          <a:xfrm>
            <a:off x="3783350" y="4781250"/>
            <a:ext cx="76825" cy="76800"/>
            <a:chOff x="3104875" y="1099400"/>
            <a:chExt cx="76825" cy="76800"/>
          </a:xfrm>
        </p:grpSpPr>
        <p:sp>
          <p:nvSpPr>
            <p:cNvPr id="1219" name="Google Shape;1219;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 name="Google Shape;1221;p31"/>
          <p:cNvGrpSpPr/>
          <p:nvPr/>
        </p:nvGrpSpPr>
        <p:grpSpPr>
          <a:xfrm>
            <a:off x="7034175" y="263575"/>
            <a:ext cx="76825" cy="76800"/>
            <a:chOff x="3104875" y="1099400"/>
            <a:chExt cx="76825" cy="76800"/>
          </a:xfrm>
        </p:grpSpPr>
        <p:sp>
          <p:nvSpPr>
            <p:cNvPr id="1222" name="Google Shape;1222;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4" name="Google Shape;1224;p31"/>
          <p:cNvPicPr preferRelativeResize="0"/>
          <p:nvPr/>
        </p:nvPicPr>
        <p:blipFill rotWithShape="1">
          <a:blip r:embed="rId2">
            <a:alphaModFix/>
          </a:blip>
          <a:srcRect l="24331" t="5721" r="23342" b="4591"/>
          <a:stretch/>
        </p:blipFill>
        <p:spPr>
          <a:xfrm rot="2268302">
            <a:off x="204037" y="2189887"/>
            <a:ext cx="1857374" cy="1790699"/>
          </a:xfrm>
          <a:prstGeom prst="rect">
            <a:avLst/>
          </a:prstGeom>
          <a:noFill/>
          <a:ln>
            <a:noFill/>
          </a:ln>
        </p:spPr>
      </p:pic>
      <p:pic>
        <p:nvPicPr>
          <p:cNvPr id="1225" name="Google Shape;1225;p31"/>
          <p:cNvPicPr preferRelativeResize="0"/>
          <p:nvPr/>
        </p:nvPicPr>
        <p:blipFill rotWithShape="1">
          <a:blip r:embed="rId3">
            <a:alphaModFix/>
          </a:blip>
          <a:srcRect l="18647" t="7960" r="8852" b="8336"/>
          <a:stretch/>
        </p:blipFill>
        <p:spPr>
          <a:xfrm rot="-1406513">
            <a:off x="899285" y="427425"/>
            <a:ext cx="1175233" cy="763227"/>
          </a:xfrm>
          <a:prstGeom prst="rect">
            <a:avLst/>
          </a:prstGeom>
          <a:noFill/>
          <a:ln>
            <a:noFill/>
          </a:ln>
        </p:spPr>
      </p:pic>
      <p:pic>
        <p:nvPicPr>
          <p:cNvPr id="1226" name="Google Shape;1226;p31"/>
          <p:cNvPicPr preferRelativeResize="0"/>
          <p:nvPr/>
        </p:nvPicPr>
        <p:blipFill rotWithShape="1">
          <a:blip r:embed="rId4">
            <a:alphaModFix/>
          </a:blip>
          <a:srcRect l="25537" t="7152" r="23467" b="5838"/>
          <a:stretch/>
        </p:blipFill>
        <p:spPr>
          <a:xfrm>
            <a:off x="6925599" y="755225"/>
            <a:ext cx="1920000" cy="1842726"/>
          </a:xfrm>
          <a:prstGeom prst="rect">
            <a:avLst/>
          </a:prstGeom>
          <a:noFill/>
          <a:ln>
            <a:noFill/>
          </a:ln>
        </p:spPr>
      </p:pic>
      <p:pic>
        <p:nvPicPr>
          <p:cNvPr id="1227" name="Google Shape;1227;p31"/>
          <p:cNvPicPr preferRelativeResize="0"/>
          <p:nvPr/>
        </p:nvPicPr>
        <p:blipFill rotWithShape="1">
          <a:blip r:embed="rId5">
            <a:alphaModFix/>
          </a:blip>
          <a:srcRect l="15236" r="10474"/>
          <a:stretch/>
        </p:blipFill>
        <p:spPr>
          <a:xfrm rot="1220421">
            <a:off x="6684874" y="2035009"/>
            <a:ext cx="1552575" cy="1390851"/>
          </a:xfrm>
          <a:prstGeom prst="rect">
            <a:avLst/>
          </a:prstGeom>
          <a:noFill/>
          <a:ln>
            <a:noFill/>
          </a:ln>
        </p:spPr>
      </p:pic>
      <p:pic>
        <p:nvPicPr>
          <p:cNvPr id="1228" name="Google Shape;1228;p31"/>
          <p:cNvPicPr preferRelativeResize="0"/>
          <p:nvPr/>
        </p:nvPicPr>
        <p:blipFill rotWithShape="1">
          <a:blip r:embed="rId6">
            <a:alphaModFix/>
          </a:blip>
          <a:srcRect l="22009" r="18455"/>
          <a:stretch/>
        </p:blipFill>
        <p:spPr>
          <a:xfrm rot="-1592621">
            <a:off x="1473480" y="2658333"/>
            <a:ext cx="903663" cy="853812"/>
          </a:xfrm>
          <a:prstGeom prst="rect">
            <a:avLst/>
          </a:prstGeom>
          <a:noFill/>
          <a:ln>
            <a:noFill/>
          </a:ln>
        </p:spPr>
      </p:pic>
    </p:spTree>
    <p:extLst>
      <p:ext uri="{BB962C8B-B14F-4D97-AF65-F5344CB8AC3E}">
        <p14:creationId xmlns:p14="http://schemas.microsoft.com/office/powerpoint/2010/main" val="20408318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3"/>
        <p:cNvGrpSpPr/>
        <p:nvPr/>
      </p:nvGrpSpPr>
      <p:grpSpPr>
        <a:xfrm>
          <a:off x="0" y="0"/>
          <a:ext cx="0" cy="0"/>
          <a:chOff x="0" y="0"/>
          <a:chExt cx="0" cy="0"/>
        </a:xfrm>
      </p:grpSpPr>
      <p:sp>
        <p:nvSpPr>
          <p:cNvPr id="204" name="Google Shape;204;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05" name="Google Shape;205;p5"/>
          <p:cNvSpPr txBox="1">
            <a:spLocks noGrp="1"/>
          </p:cNvSpPr>
          <p:nvPr>
            <p:ph type="subTitle" idx="1"/>
          </p:nvPr>
        </p:nvSpPr>
        <p:spPr>
          <a:xfrm>
            <a:off x="5055188" y="3185018"/>
            <a:ext cx="2505600" cy="111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6" name="Google Shape;206;p5"/>
          <p:cNvSpPr txBox="1">
            <a:spLocks noGrp="1"/>
          </p:cNvSpPr>
          <p:nvPr>
            <p:ph type="subTitle" idx="2"/>
          </p:nvPr>
        </p:nvSpPr>
        <p:spPr>
          <a:xfrm>
            <a:off x="1583213" y="3184997"/>
            <a:ext cx="2505600" cy="111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7" name="Google Shape;207;p5"/>
          <p:cNvSpPr txBox="1">
            <a:spLocks noGrp="1"/>
          </p:cNvSpPr>
          <p:nvPr>
            <p:ph type="subTitle" idx="3"/>
          </p:nvPr>
        </p:nvSpPr>
        <p:spPr>
          <a:xfrm>
            <a:off x="5055188" y="2727841"/>
            <a:ext cx="2505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8" name="Google Shape;208;p5"/>
          <p:cNvSpPr txBox="1">
            <a:spLocks noGrp="1"/>
          </p:cNvSpPr>
          <p:nvPr>
            <p:ph type="subTitle" idx="4"/>
          </p:nvPr>
        </p:nvSpPr>
        <p:spPr>
          <a:xfrm>
            <a:off x="1583213" y="2727841"/>
            <a:ext cx="2505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209" name="Google Shape;209;p5"/>
          <p:cNvGrpSpPr/>
          <p:nvPr/>
        </p:nvGrpSpPr>
        <p:grpSpPr>
          <a:xfrm>
            <a:off x="7421542" y="-507956"/>
            <a:ext cx="2532725" cy="1881750"/>
            <a:chOff x="7221517" y="-507956"/>
            <a:chExt cx="2532725" cy="1881750"/>
          </a:xfrm>
        </p:grpSpPr>
        <p:sp>
          <p:nvSpPr>
            <p:cNvPr id="210" name="Google Shape;210;p5"/>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5"/>
          <p:cNvGrpSpPr/>
          <p:nvPr/>
        </p:nvGrpSpPr>
        <p:grpSpPr>
          <a:xfrm>
            <a:off x="-884258" y="4092619"/>
            <a:ext cx="2532725" cy="1881750"/>
            <a:chOff x="7221517" y="-507956"/>
            <a:chExt cx="2532725" cy="1881750"/>
          </a:xfrm>
        </p:grpSpPr>
        <p:sp>
          <p:nvSpPr>
            <p:cNvPr id="221" name="Google Shape;221;p5"/>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1"/>
        <p:cNvGrpSpPr/>
        <p:nvPr/>
      </p:nvGrpSpPr>
      <p:grpSpPr>
        <a:xfrm>
          <a:off x="0" y="0"/>
          <a:ext cx="0" cy="0"/>
          <a:chOff x="0" y="0"/>
          <a:chExt cx="0" cy="0"/>
        </a:xfrm>
      </p:grpSpPr>
      <p:sp>
        <p:nvSpPr>
          <p:cNvPr id="232" name="Google Shape;232;p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233" name="Google Shape;233;p6"/>
          <p:cNvGrpSpPr/>
          <p:nvPr/>
        </p:nvGrpSpPr>
        <p:grpSpPr>
          <a:xfrm>
            <a:off x="8353997" y="-383894"/>
            <a:ext cx="1346103" cy="1863890"/>
            <a:chOff x="8353997" y="-383894"/>
            <a:chExt cx="1346103" cy="1863890"/>
          </a:xfrm>
        </p:grpSpPr>
        <p:sp>
          <p:nvSpPr>
            <p:cNvPr id="234" name="Google Shape;234;p6"/>
            <p:cNvSpPr/>
            <p:nvPr/>
          </p:nvSpPr>
          <p:spPr>
            <a:xfrm rot="10515604" flipH="1">
              <a:off x="8395233" y="733291"/>
              <a:ext cx="650155" cy="721075"/>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rot="10515604" flipH="1">
              <a:off x="9021238" y="726016"/>
              <a:ext cx="650180" cy="721100"/>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6"/>
            <p:cNvSpPr/>
            <p:nvPr/>
          </p:nvSpPr>
          <p:spPr>
            <a:xfrm rot="10515604" flipH="1">
              <a:off x="8701958" y="187502"/>
              <a:ext cx="650180" cy="721075"/>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rot="10515604" flipH="1">
              <a:off x="8382677" y="-351036"/>
              <a:ext cx="650155" cy="721075"/>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rot="10515604" flipH="1">
              <a:off x="9008685" y="-358263"/>
              <a:ext cx="650205" cy="721050"/>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p:nvPr/>
          </p:nvSpPr>
          <p:spPr>
            <a:xfrm rot="10515604" flipH="1">
              <a:off x="8988035" y="-202012"/>
              <a:ext cx="57071" cy="57046"/>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rot="10515604" flipH="1">
              <a:off x="9613745" y="157612"/>
              <a:ext cx="57046" cy="57071"/>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6"/>
            <p:cNvSpPr/>
            <p:nvPr/>
          </p:nvSpPr>
          <p:spPr>
            <a:xfrm rot="10515604" flipH="1">
              <a:off x="9310934" y="707795"/>
              <a:ext cx="57021" cy="57071"/>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 name="Google Shape;242;p6"/>
          <p:cNvSpPr/>
          <p:nvPr/>
        </p:nvSpPr>
        <p:spPr>
          <a:xfrm rot="10515604" flipH="1">
            <a:off x="8362734" y="-200629"/>
            <a:ext cx="57046" cy="57046"/>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3"/>
        <p:cNvGrpSpPr/>
        <p:nvPr/>
      </p:nvGrpSpPr>
      <p:grpSpPr>
        <a:xfrm>
          <a:off x="0" y="0"/>
          <a:ext cx="0" cy="0"/>
          <a:chOff x="0" y="0"/>
          <a:chExt cx="0" cy="0"/>
        </a:xfrm>
      </p:grpSpPr>
      <p:sp>
        <p:nvSpPr>
          <p:cNvPr id="244" name="Google Shape;244;p7"/>
          <p:cNvSpPr txBox="1">
            <a:spLocks noGrp="1"/>
          </p:cNvSpPr>
          <p:nvPr>
            <p:ph type="title"/>
          </p:nvPr>
        </p:nvSpPr>
        <p:spPr>
          <a:xfrm>
            <a:off x="4135975" y="1757900"/>
            <a:ext cx="4294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45" name="Google Shape;245;p7"/>
          <p:cNvSpPr txBox="1">
            <a:spLocks noGrp="1"/>
          </p:cNvSpPr>
          <p:nvPr>
            <p:ph type="subTitle" idx="1"/>
          </p:nvPr>
        </p:nvSpPr>
        <p:spPr>
          <a:xfrm>
            <a:off x="4135975" y="2330600"/>
            <a:ext cx="4294800" cy="122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246" name="Google Shape;246;p7"/>
          <p:cNvGrpSpPr/>
          <p:nvPr/>
        </p:nvGrpSpPr>
        <p:grpSpPr>
          <a:xfrm>
            <a:off x="5478864" y="2056701"/>
            <a:ext cx="5036265" cy="4113315"/>
            <a:chOff x="4780389" y="2513201"/>
            <a:chExt cx="5036265" cy="4113315"/>
          </a:xfrm>
        </p:grpSpPr>
        <p:grpSp>
          <p:nvGrpSpPr>
            <p:cNvPr id="247" name="Google Shape;247;p7"/>
            <p:cNvGrpSpPr/>
            <p:nvPr/>
          </p:nvGrpSpPr>
          <p:grpSpPr>
            <a:xfrm>
              <a:off x="4780389" y="2513201"/>
              <a:ext cx="5036265" cy="4113315"/>
              <a:chOff x="4673664" y="2214101"/>
              <a:chExt cx="5036265" cy="4113315"/>
            </a:xfrm>
          </p:grpSpPr>
          <p:sp>
            <p:nvSpPr>
              <p:cNvPr id="248" name="Google Shape;248;p7"/>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7"/>
              <p:cNvGrpSpPr/>
              <p:nvPr/>
            </p:nvGrpSpPr>
            <p:grpSpPr>
              <a:xfrm>
                <a:off x="4673664" y="2214101"/>
                <a:ext cx="5036265" cy="4113315"/>
                <a:chOff x="4673664" y="2214101"/>
                <a:chExt cx="5036265" cy="4113315"/>
              </a:xfrm>
            </p:grpSpPr>
            <p:grpSp>
              <p:nvGrpSpPr>
                <p:cNvPr id="250" name="Google Shape;250;p7"/>
                <p:cNvGrpSpPr/>
                <p:nvPr/>
              </p:nvGrpSpPr>
              <p:grpSpPr>
                <a:xfrm>
                  <a:off x="4673664" y="2214101"/>
                  <a:ext cx="5036265" cy="4113315"/>
                  <a:chOff x="3825164" y="427026"/>
                  <a:chExt cx="5036265" cy="4113315"/>
                </a:xfrm>
              </p:grpSpPr>
              <p:sp>
                <p:nvSpPr>
                  <p:cNvPr id="251" name="Google Shape;251;p7"/>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7"/>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7"/>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7"/>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7"/>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7" name="Google Shape;287;p7"/>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7"/>
          <p:cNvGrpSpPr/>
          <p:nvPr/>
        </p:nvGrpSpPr>
        <p:grpSpPr>
          <a:xfrm>
            <a:off x="-128336" y="-2516262"/>
            <a:ext cx="5036265" cy="4113315"/>
            <a:chOff x="4780389" y="2513201"/>
            <a:chExt cx="5036265" cy="4113315"/>
          </a:xfrm>
        </p:grpSpPr>
        <p:grpSp>
          <p:nvGrpSpPr>
            <p:cNvPr id="291" name="Google Shape;291;p7"/>
            <p:cNvGrpSpPr/>
            <p:nvPr/>
          </p:nvGrpSpPr>
          <p:grpSpPr>
            <a:xfrm>
              <a:off x="4780389" y="2513201"/>
              <a:ext cx="5036265" cy="4113315"/>
              <a:chOff x="4673664" y="2214101"/>
              <a:chExt cx="5036265" cy="4113315"/>
            </a:xfrm>
          </p:grpSpPr>
          <p:sp>
            <p:nvSpPr>
              <p:cNvPr id="292" name="Google Shape;292;p7"/>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 name="Google Shape;293;p7"/>
              <p:cNvGrpSpPr/>
              <p:nvPr/>
            </p:nvGrpSpPr>
            <p:grpSpPr>
              <a:xfrm>
                <a:off x="4673664" y="2214101"/>
                <a:ext cx="5036265" cy="4113315"/>
                <a:chOff x="4673664" y="2214101"/>
                <a:chExt cx="5036265" cy="4113315"/>
              </a:xfrm>
            </p:grpSpPr>
            <p:grpSp>
              <p:nvGrpSpPr>
                <p:cNvPr id="294" name="Google Shape;294;p7"/>
                <p:cNvGrpSpPr/>
                <p:nvPr/>
              </p:nvGrpSpPr>
              <p:grpSpPr>
                <a:xfrm>
                  <a:off x="4673664" y="2214101"/>
                  <a:ext cx="5036265" cy="4113315"/>
                  <a:chOff x="3825164" y="427026"/>
                  <a:chExt cx="5036265" cy="4113315"/>
                </a:xfrm>
              </p:grpSpPr>
              <p:sp>
                <p:nvSpPr>
                  <p:cNvPr id="295" name="Google Shape;295;p7"/>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7"/>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7"/>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7"/>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7"/>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7"/>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7"/>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7"/>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7"/>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7"/>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7"/>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7"/>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7"/>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7"/>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7"/>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 name="Google Shape;323;p7"/>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1" name="Google Shape;331;p7"/>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3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36"/>
        <p:cNvGrpSpPr/>
        <p:nvPr/>
      </p:nvGrpSpPr>
      <p:grpSpPr>
        <a:xfrm>
          <a:off x="0" y="0"/>
          <a:ext cx="0" cy="0"/>
          <a:chOff x="0" y="0"/>
          <a:chExt cx="0" cy="0"/>
        </a:xfrm>
      </p:grpSpPr>
      <p:sp>
        <p:nvSpPr>
          <p:cNvPr id="537" name="Google Shape;537;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38" name="Google Shape;538;p13"/>
          <p:cNvSpPr txBox="1">
            <a:spLocks noGrp="1"/>
          </p:cNvSpPr>
          <p:nvPr>
            <p:ph type="subTitle" idx="1"/>
          </p:nvPr>
        </p:nvSpPr>
        <p:spPr>
          <a:xfrm>
            <a:off x="5784713" y="152095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9" name="Google Shape;539;p13"/>
          <p:cNvSpPr txBox="1">
            <a:spLocks noGrp="1"/>
          </p:cNvSpPr>
          <p:nvPr>
            <p:ph type="title" idx="2" hasCustomPrompt="1"/>
          </p:nvPr>
        </p:nvSpPr>
        <p:spPr>
          <a:xfrm>
            <a:off x="890575" y="152095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0" name="Google Shape;540;p13"/>
          <p:cNvSpPr txBox="1">
            <a:spLocks noGrp="1"/>
          </p:cNvSpPr>
          <p:nvPr>
            <p:ph type="subTitle" idx="3"/>
          </p:nvPr>
        </p:nvSpPr>
        <p:spPr>
          <a:xfrm>
            <a:off x="1954644" y="152095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1" name="Google Shape;541;p13"/>
          <p:cNvSpPr txBox="1">
            <a:spLocks noGrp="1"/>
          </p:cNvSpPr>
          <p:nvPr>
            <p:ph type="subTitle" idx="4"/>
          </p:nvPr>
        </p:nvSpPr>
        <p:spPr>
          <a:xfrm>
            <a:off x="5784713" y="2154035"/>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2" name="Google Shape;542;p13"/>
          <p:cNvSpPr txBox="1">
            <a:spLocks noGrp="1"/>
          </p:cNvSpPr>
          <p:nvPr>
            <p:ph type="title" idx="5" hasCustomPrompt="1"/>
          </p:nvPr>
        </p:nvSpPr>
        <p:spPr>
          <a:xfrm>
            <a:off x="890575" y="2154035"/>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3" name="Google Shape;543;p13"/>
          <p:cNvSpPr txBox="1">
            <a:spLocks noGrp="1"/>
          </p:cNvSpPr>
          <p:nvPr>
            <p:ph type="subTitle" idx="6"/>
          </p:nvPr>
        </p:nvSpPr>
        <p:spPr>
          <a:xfrm>
            <a:off x="1954644" y="2154035"/>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4" name="Google Shape;544;p13"/>
          <p:cNvSpPr txBox="1">
            <a:spLocks noGrp="1"/>
          </p:cNvSpPr>
          <p:nvPr>
            <p:ph type="subTitle" idx="7"/>
          </p:nvPr>
        </p:nvSpPr>
        <p:spPr>
          <a:xfrm>
            <a:off x="5784713" y="278712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5" name="Google Shape;545;p13"/>
          <p:cNvSpPr txBox="1">
            <a:spLocks noGrp="1"/>
          </p:cNvSpPr>
          <p:nvPr>
            <p:ph type="title" idx="8" hasCustomPrompt="1"/>
          </p:nvPr>
        </p:nvSpPr>
        <p:spPr>
          <a:xfrm>
            <a:off x="890575" y="278712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6" name="Google Shape;546;p13"/>
          <p:cNvSpPr txBox="1">
            <a:spLocks noGrp="1"/>
          </p:cNvSpPr>
          <p:nvPr>
            <p:ph type="subTitle" idx="9"/>
          </p:nvPr>
        </p:nvSpPr>
        <p:spPr>
          <a:xfrm>
            <a:off x="1954644" y="278712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7" name="Google Shape;547;p13"/>
          <p:cNvSpPr txBox="1">
            <a:spLocks noGrp="1"/>
          </p:cNvSpPr>
          <p:nvPr>
            <p:ph type="subTitle" idx="13"/>
          </p:nvPr>
        </p:nvSpPr>
        <p:spPr>
          <a:xfrm>
            <a:off x="5784713" y="3420205"/>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8" name="Google Shape;548;p13"/>
          <p:cNvSpPr txBox="1">
            <a:spLocks noGrp="1"/>
          </p:cNvSpPr>
          <p:nvPr>
            <p:ph type="title" idx="14" hasCustomPrompt="1"/>
          </p:nvPr>
        </p:nvSpPr>
        <p:spPr>
          <a:xfrm>
            <a:off x="890575" y="3420205"/>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9" name="Google Shape;549;p13"/>
          <p:cNvSpPr txBox="1">
            <a:spLocks noGrp="1"/>
          </p:cNvSpPr>
          <p:nvPr>
            <p:ph type="subTitle" idx="15"/>
          </p:nvPr>
        </p:nvSpPr>
        <p:spPr>
          <a:xfrm>
            <a:off x="1954644" y="3420205"/>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50" name="Google Shape;550;p13"/>
          <p:cNvSpPr txBox="1">
            <a:spLocks noGrp="1"/>
          </p:cNvSpPr>
          <p:nvPr>
            <p:ph type="subTitle" idx="16"/>
          </p:nvPr>
        </p:nvSpPr>
        <p:spPr>
          <a:xfrm>
            <a:off x="5784713" y="405329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1" name="Google Shape;551;p13"/>
          <p:cNvSpPr txBox="1">
            <a:spLocks noGrp="1"/>
          </p:cNvSpPr>
          <p:nvPr>
            <p:ph type="title" idx="17" hasCustomPrompt="1"/>
          </p:nvPr>
        </p:nvSpPr>
        <p:spPr>
          <a:xfrm>
            <a:off x="890575" y="405329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2" name="Google Shape;552;p13"/>
          <p:cNvSpPr txBox="1">
            <a:spLocks noGrp="1"/>
          </p:cNvSpPr>
          <p:nvPr>
            <p:ph type="subTitle" idx="18"/>
          </p:nvPr>
        </p:nvSpPr>
        <p:spPr>
          <a:xfrm>
            <a:off x="1954644" y="405329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553" name="Google Shape;553;p13"/>
          <p:cNvGrpSpPr/>
          <p:nvPr/>
        </p:nvGrpSpPr>
        <p:grpSpPr>
          <a:xfrm>
            <a:off x="-3773061" y="-978862"/>
            <a:ext cx="5036265" cy="4113315"/>
            <a:chOff x="4780389" y="2513201"/>
            <a:chExt cx="5036265" cy="4113315"/>
          </a:xfrm>
        </p:grpSpPr>
        <p:grpSp>
          <p:nvGrpSpPr>
            <p:cNvPr id="554" name="Google Shape;554;p13"/>
            <p:cNvGrpSpPr/>
            <p:nvPr/>
          </p:nvGrpSpPr>
          <p:grpSpPr>
            <a:xfrm>
              <a:off x="4780389" y="2513201"/>
              <a:ext cx="5036265" cy="4113315"/>
              <a:chOff x="4673664" y="2214101"/>
              <a:chExt cx="5036265" cy="4113315"/>
            </a:xfrm>
          </p:grpSpPr>
          <p:sp>
            <p:nvSpPr>
              <p:cNvPr id="555" name="Google Shape;555;p1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 name="Google Shape;556;p13"/>
              <p:cNvGrpSpPr/>
              <p:nvPr/>
            </p:nvGrpSpPr>
            <p:grpSpPr>
              <a:xfrm>
                <a:off x="4673664" y="2214101"/>
                <a:ext cx="5036265" cy="4113315"/>
                <a:chOff x="4673664" y="2214101"/>
                <a:chExt cx="5036265" cy="4113315"/>
              </a:xfrm>
            </p:grpSpPr>
            <p:grpSp>
              <p:nvGrpSpPr>
                <p:cNvPr id="557" name="Google Shape;557;p13"/>
                <p:cNvGrpSpPr/>
                <p:nvPr/>
              </p:nvGrpSpPr>
              <p:grpSpPr>
                <a:xfrm>
                  <a:off x="4673664" y="2214101"/>
                  <a:ext cx="5036265" cy="4113315"/>
                  <a:chOff x="3825164" y="427026"/>
                  <a:chExt cx="5036265" cy="4113315"/>
                </a:xfrm>
              </p:grpSpPr>
              <p:sp>
                <p:nvSpPr>
                  <p:cNvPr id="558" name="Google Shape;558;p1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 name="Google Shape;586;p1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1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597"/>
        <p:cNvGrpSpPr/>
        <p:nvPr/>
      </p:nvGrpSpPr>
      <p:grpSpPr>
        <a:xfrm>
          <a:off x="0" y="0"/>
          <a:ext cx="0" cy="0"/>
          <a:chOff x="0" y="0"/>
          <a:chExt cx="0" cy="0"/>
        </a:xfrm>
      </p:grpSpPr>
      <p:sp>
        <p:nvSpPr>
          <p:cNvPr id="598" name="Google Shape;598;p14"/>
          <p:cNvSpPr txBox="1">
            <a:spLocks noGrp="1"/>
          </p:cNvSpPr>
          <p:nvPr>
            <p:ph type="title"/>
          </p:nvPr>
        </p:nvSpPr>
        <p:spPr>
          <a:xfrm>
            <a:off x="3424066" y="3475500"/>
            <a:ext cx="5006700" cy="53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599" name="Google Shape;599;p14"/>
          <p:cNvSpPr txBox="1">
            <a:spLocks noGrp="1"/>
          </p:cNvSpPr>
          <p:nvPr>
            <p:ph type="subTitle" idx="1"/>
          </p:nvPr>
        </p:nvSpPr>
        <p:spPr>
          <a:xfrm>
            <a:off x="3423950" y="1025400"/>
            <a:ext cx="5006700" cy="24501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600" name="Google Shape;600;p14"/>
          <p:cNvGrpSpPr/>
          <p:nvPr/>
        </p:nvGrpSpPr>
        <p:grpSpPr>
          <a:xfrm>
            <a:off x="7107962" y="-355553"/>
            <a:ext cx="1934332" cy="1332011"/>
            <a:chOff x="7107962" y="-355553"/>
            <a:chExt cx="1934332" cy="1332011"/>
          </a:xfrm>
        </p:grpSpPr>
        <p:sp>
          <p:nvSpPr>
            <p:cNvPr id="601" name="Google Shape;601;p14"/>
            <p:cNvSpPr/>
            <p:nvPr/>
          </p:nvSpPr>
          <p:spPr>
            <a:xfrm rot="-157512" flipH="1">
              <a:off x="7124135" y="209124"/>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4"/>
            <p:cNvSpPr/>
            <p:nvPr/>
          </p:nvSpPr>
          <p:spPr>
            <a:xfrm rot="-157512" flipH="1">
              <a:off x="7112323" y="35256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4"/>
            <p:cNvSpPr/>
            <p:nvPr/>
          </p:nvSpPr>
          <p:spPr>
            <a:xfrm rot="-157512" flipH="1">
              <a:off x="7729061" y="729798"/>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4"/>
            <p:cNvSpPr/>
            <p:nvPr/>
          </p:nvSpPr>
          <p:spPr>
            <a:xfrm rot="-157512" flipH="1">
              <a:off x="7756527" y="-354275"/>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4"/>
            <p:cNvSpPr/>
            <p:nvPr/>
          </p:nvSpPr>
          <p:spPr>
            <a:xfrm rot="-157512" flipH="1">
              <a:off x="8076682" y="-30913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4"/>
            <p:cNvSpPr/>
            <p:nvPr/>
          </p:nvSpPr>
          <p:spPr>
            <a:xfrm rot="-157512" flipH="1">
              <a:off x="7450823" y="-32498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4"/>
            <p:cNvSpPr/>
            <p:nvPr/>
          </p:nvSpPr>
          <p:spPr>
            <a:xfrm rot="-157512" flipH="1">
              <a:off x="8375904" y="240832"/>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4"/>
            <p:cNvSpPr/>
            <p:nvPr/>
          </p:nvSpPr>
          <p:spPr>
            <a:xfrm rot="-157512" flipH="1">
              <a:off x="7750020" y="224978"/>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 name="Google Shape;609;p14"/>
          <p:cNvGrpSpPr/>
          <p:nvPr/>
        </p:nvGrpSpPr>
        <p:grpSpPr>
          <a:xfrm>
            <a:off x="108580" y="3475490"/>
            <a:ext cx="1961773" cy="2399979"/>
            <a:chOff x="108580" y="3135490"/>
            <a:chExt cx="1961773" cy="2399979"/>
          </a:xfrm>
        </p:grpSpPr>
        <p:sp>
          <p:nvSpPr>
            <p:cNvPr id="610" name="Google Shape;610;p14"/>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4"/>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4"/>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4"/>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 name="Google Shape;614;p14"/>
            <p:cNvGrpSpPr/>
            <p:nvPr/>
          </p:nvGrpSpPr>
          <p:grpSpPr>
            <a:xfrm>
              <a:off x="108580" y="3135490"/>
              <a:ext cx="1961773" cy="2399979"/>
              <a:chOff x="108580" y="3135490"/>
              <a:chExt cx="1961773" cy="2399979"/>
            </a:xfrm>
          </p:grpSpPr>
          <p:sp>
            <p:nvSpPr>
              <p:cNvPr id="615" name="Google Shape;615;p14"/>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4"/>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4"/>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4"/>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4"/>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4"/>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4"/>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4"/>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4"/>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810"/>
        <p:cNvGrpSpPr/>
        <p:nvPr/>
      </p:nvGrpSpPr>
      <p:grpSpPr>
        <a:xfrm>
          <a:off x="0" y="0"/>
          <a:ext cx="0" cy="0"/>
          <a:chOff x="0" y="0"/>
          <a:chExt cx="0" cy="0"/>
        </a:xfrm>
      </p:grpSpPr>
      <p:sp>
        <p:nvSpPr>
          <p:cNvPr id="811" name="Google Shape;811;p2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12" name="Google Shape;812;p22"/>
          <p:cNvSpPr txBox="1">
            <a:spLocks noGrp="1"/>
          </p:cNvSpPr>
          <p:nvPr>
            <p:ph type="subTitle" idx="1"/>
          </p:nvPr>
        </p:nvSpPr>
        <p:spPr>
          <a:xfrm>
            <a:off x="926987"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3" name="Google Shape;813;p22"/>
          <p:cNvSpPr txBox="1">
            <a:spLocks noGrp="1"/>
          </p:cNvSpPr>
          <p:nvPr>
            <p:ph type="subTitle" idx="2"/>
          </p:nvPr>
        </p:nvSpPr>
        <p:spPr>
          <a:xfrm>
            <a:off x="3524399"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4" name="Google Shape;814;p22"/>
          <p:cNvSpPr txBox="1">
            <a:spLocks noGrp="1"/>
          </p:cNvSpPr>
          <p:nvPr>
            <p:ph type="subTitle" idx="3"/>
          </p:nvPr>
        </p:nvSpPr>
        <p:spPr>
          <a:xfrm>
            <a:off x="6121811"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5" name="Google Shape;815;p22"/>
          <p:cNvSpPr txBox="1">
            <a:spLocks noGrp="1"/>
          </p:cNvSpPr>
          <p:nvPr>
            <p:ph type="subTitle" idx="4"/>
          </p:nvPr>
        </p:nvSpPr>
        <p:spPr>
          <a:xfrm>
            <a:off x="926987"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6" name="Google Shape;816;p22"/>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7" name="Google Shape;817;p22"/>
          <p:cNvSpPr txBox="1">
            <a:spLocks noGrp="1"/>
          </p:cNvSpPr>
          <p:nvPr>
            <p:ph type="subTitle" idx="6"/>
          </p:nvPr>
        </p:nvSpPr>
        <p:spPr>
          <a:xfrm>
            <a:off x="6121811"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18" name="Google Shape;818;p22"/>
          <p:cNvGrpSpPr/>
          <p:nvPr/>
        </p:nvGrpSpPr>
        <p:grpSpPr>
          <a:xfrm>
            <a:off x="7221517" y="-507956"/>
            <a:ext cx="2532725" cy="1881750"/>
            <a:chOff x="7221517" y="-507956"/>
            <a:chExt cx="2532725" cy="1881750"/>
          </a:xfrm>
        </p:grpSpPr>
        <p:sp>
          <p:nvSpPr>
            <p:cNvPr id="819" name="Google Shape;819;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22"/>
          <p:cNvGrpSpPr/>
          <p:nvPr/>
        </p:nvGrpSpPr>
        <p:grpSpPr>
          <a:xfrm flipH="1">
            <a:off x="-836633" y="-507956"/>
            <a:ext cx="2532725" cy="1881750"/>
            <a:chOff x="7221517" y="-507956"/>
            <a:chExt cx="2532725" cy="1881750"/>
          </a:xfrm>
        </p:grpSpPr>
        <p:sp>
          <p:nvSpPr>
            <p:cNvPr id="830" name="Google Shape;830;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840"/>
        <p:cNvGrpSpPr/>
        <p:nvPr/>
      </p:nvGrpSpPr>
      <p:grpSpPr>
        <a:xfrm>
          <a:off x="0" y="0"/>
          <a:ext cx="0" cy="0"/>
          <a:chOff x="0" y="0"/>
          <a:chExt cx="0" cy="0"/>
        </a:xfrm>
      </p:grpSpPr>
      <p:sp>
        <p:nvSpPr>
          <p:cNvPr id="841" name="Google Shape;841;p2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42" name="Google Shape;842;p23"/>
          <p:cNvSpPr txBox="1">
            <a:spLocks noGrp="1"/>
          </p:cNvSpPr>
          <p:nvPr>
            <p:ph type="subTitle" idx="1"/>
          </p:nvPr>
        </p:nvSpPr>
        <p:spPr>
          <a:xfrm>
            <a:off x="1755325" y="22047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3" name="Google Shape;843;p23"/>
          <p:cNvSpPr txBox="1">
            <a:spLocks noGrp="1"/>
          </p:cNvSpPr>
          <p:nvPr>
            <p:ph type="subTitle" idx="2"/>
          </p:nvPr>
        </p:nvSpPr>
        <p:spPr>
          <a:xfrm>
            <a:off x="4793684" y="22047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4" name="Google Shape;844;p23"/>
          <p:cNvSpPr txBox="1">
            <a:spLocks noGrp="1"/>
          </p:cNvSpPr>
          <p:nvPr>
            <p:ph type="subTitle" idx="3"/>
          </p:nvPr>
        </p:nvSpPr>
        <p:spPr>
          <a:xfrm>
            <a:off x="1755325" y="36381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5" name="Google Shape;845;p23"/>
          <p:cNvSpPr txBox="1">
            <a:spLocks noGrp="1"/>
          </p:cNvSpPr>
          <p:nvPr>
            <p:ph type="subTitle" idx="4"/>
          </p:nvPr>
        </p:nvSpPr>
        <p:spPr>
          <a:xfrm>
            <a:off x="4793684" y="36381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6" name="Google Shape;846;p23"/>
          <p:cNvSpPr txBox="1">
            <a:spLocks noGrp="1"/>
          </p:cNvSpPr>
          <p:nvPr>
            <p:ph type="subTitle" idx="5"/>
          </p:nvPr>
        </p:nvSpPr>
        <p:spPr>
          <a:xfrm>
            <a:off x="1755325" y="17475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7" name="Google Shape;847;p23"/>
          <p:cNvSpPr txBox="1">
            <a:spLocks noGrp="1"/>
          </p:cNvSpPr>
          <p:nvPr>
            <p:ph type="subTitle" idx="6"/>
          </p:nvPr>
        </p:nvSpPr>
        <p:spPr>
          <a:xfrm>
            <a:off x="1755325" y="31809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8" name="Google Shape;848;p23"/>
          <p:cNvSpPr txBox="1">
            <a:spLocks noGrp="1"/>
          </p:cNvSpPr>
          <p:nvPr>
            <p:ph type="subTitle" idx="7"/>
          </p:nvPr>
        </p:nvSpPr>
        <p:spPr>
          <a:xfrm>
            <a:off x="4793680" y="17475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9" name="Google Shape;849;p23"/>
          <p:cNvSpPr txBox="1">
            <a:spLocks noGrp="1"/>
          </p:cNvSpPr>
          <p:nvPr>
            <p:ph type="subTitle" idx="8"/>
          </p:nvPr>
        </p:nvSpPr>
        <p:spPr>
          <a:xfrm>
            <a:off x="4793680" y="31809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50" name="Google Shape;850;p23"/>
          <p:cNvGrpSpPr/>
          <p:nvPr/>
        </p:nvGrpSpPr>
        <p:grpSpPr>
          <a:xfrm flipH="1">
            <a:off x="-884258" y="-507956"/>
            <a:ext cx="2532725" cy="1881750"/>
            <a:chOff x="7221517" y="-507956"/>
            <a:chExt cx="2532725" cy="1881750"/>
          </a:xfrm>
        </p:grpSpPr>
        <p:sp>
          <p:nvSpPr>
            <p:cNvPr id="851" name="Google Shape;851;p23"/>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3"/>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3"/>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3"/>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3"/>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3"/>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3"/>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3"/>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3"/>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3"/>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23"/>
          <p:cNvGrpSpPr/>
          <p:nvPr/>
        </p:nvGrpSpPr>
        <p:grpSpPr>
          <a:xfrm flipH="1">
            <a:off x="7421542" y="4092619"/>
            <a:ext cx="2532725" cy="1881750"/>
            <a:chOff x="7221517" y="-507956"/>
            <a:chExt cx="2532725" cy="1881750"/>
          </a:xfrm>
        </p:grpSpPr>
        <p:sp>
          <p:nvSpPr>
            <p:cNvPr id="862" name="Google Shape;862;p23"/>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3"/>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3"/>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3"/>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3"/>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3"/>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3"/>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3"/>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3"/>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3"/>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marL="914400" lvl="1"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8" r:id="rId5"/>
    <p:sldLayoutId id="2147483659" r:id="rId6"/>
    <p:sldLayoutId id="2147483660" r:id="rId7"/>
    <p:sldLayoutId id="2147483668" r:id="rId8"/>
    <p:sldLayoutId id="2147483669" r:id="rId9"/>
    <p:sldLayoutId id="2147483681"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38"/>
        <p:cNvGrpSpPr/>
        <p:nvPr/>
      </p:nvGrpSpPr>
      <p:grpSpPr>
        <a:xfrm>
          <a:off x="0" y="0"/>
          <a:ext cx="0" cy="0"/>
          <a:chOff x="0" y="0"/>
          <a:chExt cx="0" cy="0"/>
        </a:xfrm>
      </p:grpSpPr>
      <p:pic>
        <p:nvPicPr>
          <p:cNvPr id="1239" name="Google Shape;1239;p35"/>
          <p:cNvPicPr preferRelativeResize="0"/>
          <p:nvPr/>
        </p:nvPicPr>
        <p:blipFill rotWithShape="1">
          <a:blip r:embed="rId3">
            <a:alphaModFix/>
          </a:blip>
          <a:srcRect l="25537" t="7152" r="23467" b="5838"/>
          <a:stretch/>
        </p:blipFill>
        <p:spPr>
          <a:xfrm>
            <a:off x="5198299" y="70850"/>
            <a:ext cx="1920000" cy="1842726"/>
          </a:xfrm>
          <a:prstGeom prst="rect">
            <a:avLst/>
          </a:prstGeom>
          <a:noFill/>
          <a:ln>
            <a:noFill/>
          </a:ln>
        </p:spPr>
      </p:pic>
      <p:pic>
        <p:nvPicPr>
          <p:cNvPr id="1240" name="Google Shape;1240;p35"/>
          <p:cNvPicPr preferRelativeResize="0"/>
          <p:nvPr/>
        </p:nvPicPr>
        <p:blipFill rotWithShape="1">
          <a:blip r:embed="rId4">
            <a:alphaModFix/>
          </a:blip>
          <a:srcRect l="22009" r="18455"/>
          <a:stretch/>
        </p:blipFill>
        <p:spPr>
          <a:xfrm rot="-1020085">
            <a:off x="7256375" y="3369262"/>
            <a:ext cx="1187445" cy="1121928"/>
          </a:xfrm>
          <a:prstGeom prst="rect">
            <a:avLst/>
          </a:prstGeom>
          <a:noFill/>
          <a:ln>
            <a:noFill/>
          </a:ln>
        </p:spPr>
      </p:pic>
      <p:grpSp>
        <p:nvGrpSpPr>
          <p:cNvPr id="1241" name="Google Shape;1241;p35"/>
          <p:cNvGrpSpPr/>
          <p:nvPr/>
        </p:nvGrpSpPr>
        <p:grpSpPr>
          <a:xfrm>
            <a:off x="7905475" y="1913575"/>
            <a:ext cx="76825" cy="76800"/>
            <a:chOff x="3104875" y="1099400"/>
            <a:chExt cx="76825" cy="76800"/>
          </a:xfrm>
        </p:grpSpPr>
        <p:sp>
          <p:nvSpPr>
            <p:cNvPr id="1242" name="Google Shape;1242;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 name="Google Shape;1244;p35"/>
          <p:cNvGrpSpPr/>
          <p:nvPr/>
        </p:nvGrpSpPr>
        <p:grpSpPr>
          <a:xfrm>
            <a:off x="4400275" y="699350"/>
            <a:ext cx="76825" cy="76800"/>
            <a:chOff x="3104875" y="1099400"/>
            <a:chExt cx="76825" cy="76800"/>
          </a:xfrm>
        </p:grpSpPr>
        <p:sp>
          <p:nvSpPr>
            <p:cNvPr id="1245" name="Google Shape;1245;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47" name="Google Shape;1247;p35"/>
          <p:cNvPicPr preferRelativeResize="0"/>
          <p:nvPr/>
        </p:nvPicPr>
        <p:blipFill rotWithShape="1">
          <a:blip r:embed="rId5">
            <a:alphaModFix/>
          </a:blip>
          <a:srcRect l="18647" t="7960" r="8852" b="8336"/>
          <a:stretch/>
        </p:blipFill>
        <p:spPr>
          <a:xfrm rot="-1152297">
            <a:off x="6577050" y="457137"/>
            <a:ext cx="1647827" cy="1070150"/>
          </a:xfrm>
          <a:prstGeom prst="rect">
            <a:avLst/>
          </a:prstGeom>
          <a:noFill/>
          <a:ln>
            <a:noFill/>
          </a:ln>
        </p:spPr>
      </p:pic>
      <p:sp>
        <p:nvSpPr>
          <p:cNvPr id="1248" name="Google Shape;1248;p35"/>
          <p:cNvSpPr txBox="1">
            <a:spLocks noGrp="1"/>
          </p:cNvSpPr>
          <p:nvPr>
            <p:ph type="ctrTitle"/>
          </p:nvPr>
        </p:nvSpPr>
        <p:spPr>
          <a:xfrm>
            <a:off x="713225" y="1256688"/>
            <a:ext cx="7033800" cy="21930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5200" dirty="0">
                <a:latin typeface="Montserrat Black"/>
                <a:ea typeface="Montserrat Black"/>
                <a:cs typeface="Montserrat Black"/>
                <a:sym typeface="Montserrat Black"/>
              </a:rPr>
              <a:t>ARTIFICIAL INTELLIGENCE </a:t>
            </a:r>
            <a:r>
              <a:rPr lang="en" sz="5200" dirty="0">
                <a:solidFill>
                  <a:schemeClr val="dk2"/>
                </a:solidFill>
                <a:latin typeface="Montserrat Black"/>
                <a:ea typeface="Montserrat Black"/>
                <a:cs typeface="Montserrat Black"/>
                <a:sym typeface="Montserrat Black"/>
              </a:rPr>
              <a:t>(AI)</a:t>
            </a:r>
            <a:endParaRPr sz="5200" dirty="0">
              <a:solidFill>
                <a:schemeClr val="dk2"/>
              </a:solidFill>
              <a:latin typeface="Montserrat Black"/>
              <a:ea typeface="Montserrat Black"/>
              <a:cs typeface="Montserrat Black"/>
              <a:sym typeface="Montserrat Black"/>
            </a:endParaRPr>
          </a:p>
          <a:p>
            <a:pPr marL="0" lvl="0" indent="0" algn="l" rtl="0">
              <a:spcBef>
                <a:spcPts val="0"/>
              </a:spcBef>
              <a:spcAft>
                <a:spcPts val="0"/>
              </a:spcAft>
              <a:buNone/>
            </a:pPr>
            <a:r>
              <a:rPr lang="en" sz="2800" dirty="0">
                <a:latin typeface="Montserrat"/>
                <a:ea typeface="Montserrat"/>
                <a:cs typeface="Montserrat"/>
                <a:sym typeface="Montserrat"/>
              </a:rPr>
              <a:t>PROJECT PROPOSAL</a:t>
            </a:r>
            <a:endParaRPr sz="2800" dirty="0">
              <a:latin typeface="Montserrat"/>
              <a:ea typeface="Montserrat"/>
              <a:cs typeface="Montserrat"/>
              <a:sym typeface="Montserrat"/>
            </a:endParaRPr>
          </a:p>
        </p:txBody>
      </p:sp>
      <p:sp>
        <p:nvSpPr>
          <p:cNvPr id="1249" name="Google Shape;1249;p35"/>
          <p:cNvSpPr txBox="1">
            <a:spLocks noGrp="1"/>
          </p:cNvSpPr>
          <p:nvPr>
            <p:ph type="subTitle" idx="1"/>
          </p:nvPr>
        </p:nvSpPr>
        <p:spPr>
          <a:xfrm>
            <a:off x="713225" y="3521113"/>
            <a:ext cx="45288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“RETAIL PRICING STRATEGIES”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9BF7D-DF2C-5D5F-ADCA-FB4DD770D051}"/>
              </a:ext>
            </a:extLst>
          </p:cNvPr>
          <p:cNvSpPr>
            <a:spLocks noGrp="1"/>
          </p:cNvSpPr>
          <p:nvPr>
            <p:ph type="title"/>
          </p:nvPr>
        </p:nvSpPr>
        <p:spPr>
          <a:xfrm>
            <a:off x="87630" y="1214649"/>
            <a:ext cx="6966552" cy="572700"/>
          </a:xfrm>
        </p:spPr>
        <p:txBody>
          <a:bodyPr/>
          <a:lstStyle/>
          <a:p>
            <a:r>
              <a:rPr lang="en-US" sz="2100" dirty="0"/>
              <a:t>Observations from the Pairwise Relationships:</a:t>
            </a:r>
            <a:endParaRPr lang="en-IN" sz="2100" dirty="0"/>
          </a:p>
        </p:txBody>
      </p:sp>
      <p:sp>
        <p:nvSpPr>
          <p:cNvPr id="3" name="Subtitle 2">
            <a:extLst>
              <a:ext uri="{FF2B5EF4-FFF2-40B4-BE49-F238E27FC236}">
                <a16:creationId xmlns:a16="http://schemas.microsoft.com/office/drawing/2014/main" id="{B105F9FB-302D-04E1-81C5-BF88F14A4F18}"/>
              </a:ext>
            </a:extLst>
          </p:cNvPr>
          <p:cNvSpPr>
            <a:spLocks noGrp="1"/>
          </p:cNvSpPr>
          <p:nvPr>
            <p:ph type="subTitle" idx="1"/>
          </p:nvPr>
        </p:nvSpPr>
        <p:spPr>
          <a:xfrm>
            <a:off x="87630" y="158900"/>
            <a:ext cx="8968740" cy="1223100"/>
          </a:xfrm>
        </p:spPr>
        <p:txBody>
          <a:bodyPr/>
          <a:lstStyle/>
          <a:p>
            <a:pPr marL="139700" indent="0">
              <a:buNone/>
            </a:pPr>
            <a:r>
              <a:rPr lang="en-US" dirty="0"/>
              <a:t>4.)Graph Structure:</a:t>
            </a:r>
          </a:p>
          <a:p>
            <a:pPr marL="139700" indent="0">
              <a:buNone/>
            </a:pPr>
            <a:r>
              <a:rPr lang="en-US" dirty="0"/>
              <a:t>          •Diagonal KDE Plots: Show the distribution of each variable for the different segments.</a:t>
            </a:r>
          </a:p>
          <a:p>
            <a:pPr marL="139700" indent="0">
              <a:buNone/>
            </a:pPr>
            <a:r>
              <a:rPr lang="en-US" dirty="0"/>
              <a:t>          •Scatter Plots: Pairwise relationships between variables (e.g., Recency vs. Frequency, Frequency vs. Monetary) for the different customer segments.</a:t>
            </a:r>
            <a:endParaRPr lang="en-IN" dirty="0"/>
          </a:p>
        </p:txBody>
      </p:sp>
      <p:sp>
        <p:nvSpPr>
          <p:cNvPr id="4" name="TextBox 3">
            <a:extLst>
              <a:ext uri="{FF2B5EF4-FFF2-40B4-BE49-F238E27FC236}">
                <a16:creationId xmlns:a16="http://schemas.microsoft.com/office/drawing/2014/main" id="{9052AE24-DB8A-1441-0B31-F689C3AC17A3}"/>
              </a:ext>
            </a:extLst>
          </p:cNvPr>
          <p:cNvSpPr txBox="1"/>
          <p:nvPr/>
        </p:nvSpPr>
        <p:spPr>
          <a:xfrm>
            <a:off x="371709" y="1880839"/>
            <a:ext cx="8684661" cy="2677656"/>
          </a:xfrm>
          <a:prstGeom prst="rect">
            <a:avLst/>
          </a:prstGeom>
          <a:noFill/>
        </p:spPr>
        <p:txBody>
          <a:bodyPr wrap="square" rtlCol="0">
            <a:spAutoFit/>
          </a:bodyPr>
          <a:lstStyle/>
          <a:p>
            <a:r>
              <a:rPr lang="en-US" dirty="0">
                <a:solidFill>
                  <a:schemeClr val="tx1"/>
                </a:solidFill>
              </a:rPr>
              <a:t>1.)Recency vs. Frequency:</a:t>
            </a:r>
          </a:p>
          <a:p>
            <a:r>
              <a:rPr lang="en-US" dirty="0">
                <a:solidFill>
                  <a:schemeClr val="tx1"/>
                </a:solidFill>
              </a:rPr>
              <a:t>       •There seems to be a negative relationship for some segments: customers who shop more frequently tend to have lower recency values.	</a:t>
            </a:r>
          </a:p>
          <a:p>
            <a:r>
              <a:rPr lang="en-US" dirty="0">
                <a:solidFill>
                  <a:schemeClr val="tx1"/>
                </a:solidFill>
              </a:rPr>
              <a:t>       •Clusters overlap but are partially distinguishable by their frequency values.</a:t>
            </a:r>
          </a:p>
          <a:p>
            <a:endParaRPr lang="en-US" dirty="0">
              <a:solidFill>
                <a:schemeClr val="tx1"/>
              </a:solidFill>
            </a:endParaRPr>
          </a:p>
          <a:p>
            <a:r>
              <a:rPr lang="en-US" dirty="0">
                <a:solidFill>
                  <a:schemeClr val="tx1"/>
                </a:solidFill>
              </a:rPr>
              <a:t>2.)Frequency vs. Monetary:	</a:t>
            </a:r>
          </a:p>
          <a:p>
            <a:r>
              <a:rPr lang="en-US" dirty="0">
                <a:solidFill>
                  <a:schemeClr val="tx1"/>
                </a:solidFill>
              </a:rPr>
              <a:t>       •A positive correlation is evident: customers who shop more frequently tend to spend more.</a:t>
            </a:r>
          </a:p>
          <a:p>
            <a:r>
              <a:rPr lang="en-US" dirty="0">
                <a:solidFill>
                  <a:schemeClr val="tx1"/>
                </a:solidFill>
              </a:rPr>
              <a:t>       •Segments are separated here more clearly, with higher spending associated with specific clusters.</a:t>
            </a:r>
          </a:p>
          <a:p>
            <a:endParaRPr lang="en-US" dirty="0">
              <a:solidFill>
                <a:schemeClr val="tx1"/>
              </a:solidFill>
            </a:endParaRPr>
          </a:p>
          <a:p>
            <a:r>
              <a:rPr lang="en-US" dirty="0">
                <a:solidFill>
                  <a:schemeClr val="tx1"/>
                </a:solidFill>
              </a:rPr>
              <a:t>3.)Recency vs. Monetary:	</a:t>
            </a:r>
          </a:p>
          <a:p>
            <a:r>
              <a:rPr lang="en-US" dirty="0">
                <a:solidFill>
                  <a:schemeClr val="tx1"/>
                </a:solidFill>
              </a:rPr>
              <a:t>       •Customers who purchase more recently also seem to spend more, but the correlation is weaker compared to frequency.</a:t>
            </a:r>
            <a:endParaRPr lang="en-IN" dirty="0">
              <a:solidFill>
                <a:schemeClr val="tx1"/>
              </a:solidFill>
            </a:endParaRPr>
          </a:p>
        </p:txBody>
      </p:sp>
    </p:spTree>
    <p:extLst>
      <p:ext uri="{BB962C8B-B14F-4D97-AF65-F5344CB8AC3E}">
        <p14:creationId xmlns:p14="http://schemas.microsoft.com/office/powerpoint/2010/main" val="16136379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532659-EC6D-92F5-26BE-32B5082873C9}"/>
              </a:ext>
            </a:extLst>
          </p:cNvPr>
          <p:cNvSpPr>
            <a:spLocks noGrp="1"/>
          </p:cNvSpPr>
          <p:nvPr>
            <p:ph type="title"/>
          </p:nvPr>
        </p:nvSpPr>
        <p:spPr>
          <a:xfrm>
            <a:off x="234817" y="197042"/>
            <a:ext cx="5006700" cy="531900"/>
          </a:xfrm>
        </p:spPr>
        <p:txBody>
          <a:bodyPr/>
          <a:lstStyle/>
          <a:p>
            <a:pPr algn="l"/>
            <a:r>
              <a:rPr lang="en-IN" sz="2100" dirty="0"/>
              <a:t>Segmentation Insights:</a:t>
            </a:r>
          </a:p>
        </p:txBody>
      </p:sp>
      <p:sp>
        <p:nvSpPr>
          <p:cNvPr id="3" name="Subtitle 2">
            <a:extLst>
              <a:ext uri="{FF2B5EF4-FFF2-40B4-BE49-F238E27FC236}">
                <a16:creationId xmlns:a16="http://schemas.microsoft.com/office/drawing/2014/main" id="{741AB9CF-75F9-A56D-AE32-4CE02D28867F}"/>
              </a:ext>
            </a:extLst>
          </p:cNvPr>
          <p:cNvSpPr>
            <a:spLocks noGrp="1"/>
          </p:cNvSpPr>
          <p:nvPr>
            <p:ph type="subTitle" idx="1"/>
          </p:nvPr>
        </p:nvSpPr>
        <p:spPr>
          <a:xfrm>
            <a:off x="319668" y="728941"/>
            <a:ext cx="8504663" cy="2252152"/>
          </a:xfrm>
        </p:spPr>
        <p:txBody>
          <a:bodyPr/>
          <a:lstStyle/>
          <a:p>
            <a:pPr algn="l"/>
            <a:r>
              <a:rPr lang="en-US" sz="1400" dirty="0"/>
              <a:t>-&gt;Segment 0 (light pink): Likely represents low-value customers with higher recency values (shop less frequently).</a:t>
            </a:r>
          </a:p>
          <a:p>
            <a:pPr algn="l"/>
            <a:endParaRPr lang="en-US" sz="1400" dirty="0"/>
          </a:p>
          <a:p>
            <a:pPr algn="l"/>
            <a:r>
              <a:rPr lang="en-US" sz="1400" dirty="0"/>
              <a:t>-&gt;Segment 1 (light purple): Possibly mid-value customers, balanced across recency and monetary values.</a:t>
            </a:r>
          </a:p>
          <a:p>
            <a:pPr algn="l"/>
            <a:endParaRPr lang="en-US" sz="1400" dirty="0"/>
          </a:p>
          <a:p>
            <a:pPr algn="l"/>
            <a:r>
              <a:rPr lang="en-US" sz="1400" dirty="0"/>
              <a:t>-&gt;Segment 2 (darker purple): High-frequency shoppers with moderate spending.</a:t>
            </a:r>
          </a:p>
          <a:p>
            <a:pPr algn="l"/>
            <a:endParaRPr lang="en-US" sz="1400" dirty="0"/>
          </a:p>
          <a:p>
            <a:pPr algn="l"/>
            <a:r>
              <a:rPr lang="en-US" sz="1400" dirty="0"/>
              <a:t>-&gt;Segment 3 (darkest purple): High-value customers who spend the most and shop most frequently.</a:t>
            </a:r>
            <a:endParaRPr lang="en-IN" sz="1400" dirty="0"/>
          </a:p>
        </p:txBody>
      </p:sp>
      <p:sp>
        <p:nvSpPr>
          <p:cNvPr id="4" name="Title 1">
            <a:extLst>
              <a:ext uri="{FF2B5EF4-FFF2-40B4-BE49-F238E27FC236}">
                <a16:creationId xmlns:a16="http://schemas.microsoft.com/office/drawing/2014/main" id="{99FCBD97-E3CB-6325-878D-5946B544DD2C}"/>
              </a:ext>
            </a:extLst>
          </p:cNvPr>
          <p:cNvSpPr txBox="1">
            <a:spLocks/>
          </p:cNvSpPr>
          <p:nvPr/>
        </p:nvSpPr>
        <p:spPr>
          <a:xfrm>
            <a:off x="234817" y="2981093"/>
            <a:ext cx="5006700" cy="531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3000"/>
              <a:buFont typeface="Montserrat Black"/>
              <a:buNone/>
              <a:defRPr sz="3200" b="0" i="0" u="none" strike="noStrike" cap="none">
                <a:solidFill>
                  <a:schemeClr val="dk1"/>
                </a:solidFill>
                <a:latin typeface="Montserrat Black"/>
                <a:ea typeface="Montserrat Black"/>
                <a:cs typeface="Montserrat Black"/>
                <a:sym typeface="Montserrat Black"/>
              </a:defRPr>
            </a:lvl1pPr>
            <a:lvl2pPr marR="0" lvl="1"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pPr algn="l"/>
            <a:r>
              <a:rPr lang="en-IN" sz="2100" dirty="0"/>
              <a:t>Graph Interpretation:</a:t>
            </a:r>
          </a:p>
        </p:txBody>
      </p:sp>
      <p:sp>
        <p:nvSpPr>
          <p:cNvPr id="5" name="Subtitle 2">
            <a:extLst>
              <a:ext uri="{FF2B5EF4-FFF2-40B4-BE49-F238E27FC236}">
                <a16:creationId xmlns:a16="http://schemas.microsoft.com/office/drawing/2014/main" id="{4EE18D81-47F0-1D8C-E9A8-9D8BCB09C823}"/>
              </a:ext>
            </a:extLst>
          </p:cNvPr>
          <p:cNvSpPr txBox="1">
            <a:spLocks/>
          </p:cNvSpPr>
          <p:nvPr/>
        </p:nvSpPr>
        <p:spPr>
          <a:xfrm>
            <a:off x="404520" y="3449443"/>
            <a:ext cx="8504663" cy="106308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dk2"/>
              </a:buClr>
              <a:buSzPts val="3000"/>
              <a:buFont typeface="Montserrat"/>
              <a:buNone/>
              <a:defRPr sz="30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3000"/>
              <a:buFont typeface="Montserrat"/>
              <a:buNone/>
              <a:defRPr sz="30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3000"/>
              <a:buFont typeface="Montserrat"/>
              <a:buNone/>
              <a:defRPr sz="30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3000"/>
              <a:buFont typeface="Montserrat"/>
              <a:buNone/>
              <a:defRPr sz="30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3000"/>
              <a:buFont typeface="Montserrat"/>
              <a:buNone/>
              <a:defRPr sz="30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3000"/>
              <a:buFont typeface="Montserrat"/>
              <a:buNone/>
              <a:defRPr sz="30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3000"/>
              <a:buFont typeface="Montserrat"/>
              <a:buNone/>
              <a:defRPr sz="30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3000"/>
              <a:buFont typeface="Montserrat"/>
              <a:buNone/>
              <a:defRPr sz="30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3000"/>
              <a:buFont typeface="Montserrat"/>
              <a:buNone/>
              <a:defRPr sz="3000" b="0" i="0" u="none" strike="noStrike" cap="none">
                <a:solidFill>
                  <a:schemeClr val="dk1"/>
                </a:solidFill>
                <a:latin typeface="Montserrat"/>
                <a:ea typeface="Montserrat"/>
                <a:cs typeface="Montserrat"/>
                <a:sym typeface="Montserrat"/>
              </a:defRPr>
            </a:lvl9pPr>
          </a:lstStyle>
          <a:p>
            <a:pPr algn="l"/>
            <a:r>
              <a:rPr lang="en-US" sz="1400" dirty="0"/>
              <a:t>•The KDE plots indicate how the segments differ in their distributions for each variable.</a:t>
            </a:r>
          </a:p>
          <a:p>
            <a:pPr algn="l"/>
            <a:endParaRPr lang="en-US" sz="1400" dirty="0"/>
          </a:p>
          <a:p>
            <a:pPr algn="l"/>
            <a:r>
              <a:rPr lang="en-US" sz="1400" dirty="0"/>
              <a:t>•The scatter plots help visualize the relationships between variables and how the clusters (segments) are separated in the feature space.</a:t>
            </a:r>
            <a:endParaRPr lang="en-IN" sz="1400" dirty="0"/>
          </a:p>
        </p:txBody>
      </p:sp>
    </p:spTree>
    <p:extLst>
      <p:ext uri="{BB962C8B-B14F-4D97-AF65-F5344CB8AC3E}">
        <p14:creationId xmlns:p14="http://schemas.microsoft.com/office/powerpoint/2010/main" val="38072003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22">
          <a:extLst>
            <a:ext uri="{FF2B5EF4-FFF2-40B4-BE49-F238E27FC236}">
              <a16:creationId xmlns:a16="http://schemas.microsoft.com/office/drawing/2014/main" id="{135A46B2-184B-F2A4-CADF-3FA601B72BCC}"/>
            </a:ext>
          </a:extLst>
        </p:cNvPr>
        <p:cNvGrpSpPr/>
        <p:nvPr/>
      </p:nvGrpSpPr>
      <p:grpSpPr>
        <a:xfrm>
          <a:off x="0" y="0"/>
          <a:ext cx="0" cy="0"/>
          <a:chOff x="0" y="0"/>
          <a:chExt cx="0" cy="0"/>
        </a:xfrm>
      </p:grpSpPr>
      <p:sp>
        <p:nvSpPr>
          <p:cNvPr id="1523" name="Google Shape;1523;p44">
            <a:extLst>
              <a:ext uri="{FF2B5EF4-FFF2-40B4-BE49-F238E27FC236}">
                <a16:creationId xmlns:a16="http://schemas.microsoft.com/office/drawing/2014/main" id="{59E9664D-3D8D-1CAC-F826-D17CA3017661}"/>
              </a:ext>
            </a:extLst>
          </p:cNvPr>
          <p:cNvSpPr txBox="1">
            <a:spLocks noGrp="1"/>
          </p:cNvSpPr>
          <p:nvPr>
            <p:ph type="title"/>
          </p:nvPr>
        </p:nvSpPr>
        <p:spPr>
          <a:xfrm>
            <a:off x="720000" y="19990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 YOU</a:t>
            </a:r>
            <a:endParaRPr dirty="0"/>
          </a:p>
        </p:txBody>
      </p:sp>
      <p:grpSp>
        <p:nvGrpSpPr>
          <p:cNvPr id="1532" name="Google Shape;1532;p44">
            <a:extLst>
              <a:ext uri="{FF2B5EF4-FFF2-40B4-BE49-F238E27FC236}">
                <a16:creationId xmlns:a16="http://schemas.microsoft.com/office/drawing/2014/main" id="{C998A247-B77E-EDAF-9D5B-A06EF392FCF9}"/>
              </a:ext>
            </a:extLst>
          </p:cNvPr>
          <p:cNvGrpSpPr/>
          <p:nvPr/>
        </p:nvGrpSpPr>
        <p:grpSpPr>
          <a:xfrm>
            <a:off x="971350" y="1328513"/>
            <a:ext cx="76825" cy="76800"/>
            <a:chOff x="3104875" y="1099400"/>
            <a:chExt cx="76825" cy="76800"/>
          </a:xfrm>
        </p:grpSpPr>
        <p:sp>
          <p:nvSpPr>
            <p:cNvPr id="1533" name="Google Shape;1533;p44">
              <a:extLst>
                <a:ext uri="{FF2B5EF4-FFF2-40B4-BE49-F238E27FC236}">
                  <a16:creationId xmlns:a16="http://schemas.microsoft.com/office/drawing/2014/main" id="{474A6C7E-4E5B-F52C-B741-0B8E337655D3}"/>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4">
              <a:extLst>
                <a:ext uri="{FF2B5EF4-FFF2-40B4-BE49-F238E27FC236}">
                  <a16:creationId xmlns:a16="http://schemas.microsoft.com/office/drawing/2014/main" id="{69EE3A24-4431-8B28-083D-84E8CBCFADB2}"/>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44">
            <a:extLst>
              <a:ext uri="{FF2B5EF4-FFF2-40B4-BE49-F238E27FC236}">
                <a16:creationId xmlns:a16="http://schemas.microsoft.com/office/drawing/2014/main" id="{F0F08128-08F9-8C11-5B89-69B97673C607}"/>
              </a:ext>
            </a:extLst>
          </p:cNvPr>
          <p:cNvGrpSpPr/>
          <p:nvPr/>
        </p:nvGrpSpPr>
        <p:grpSpPr>
          <a:xfrm>
            <a:off x="1235150" y="4006963"/>
            <a:ext cx="76825" cy="76800"/>
            <a:chOff x="3104875" y="1099400"/>
            <a:chExt cx="76825" cy="76800"/>
          </a:xfrm>
        </p:grpSpPr>
        <p:sp>
          <p:nvSpPr>
            <p:cNvPr id="1536" name="Google Shape;1536;p44">
              <a:extLst>
                <a:ext uri="{FF2B5EF4-FFF2-40B4-BE49-F238E27FC236}">
                  <a16:creationId xmlns:a16="http://schemas.microsoft.com/office/drawing/2014/main" id="{2B112B3B-59C2-8BBA-570D-DB7725C29282}"/>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4">
              <a:extLst>
                <a:ext uri="{FF2B5EF4-FFF2-40B4-BE49-F238E27FC236}">
                  <a16:creationId xmlns:a16="http://schemas.microsoft.com/office/drawing/2014/main" id="{BFCDC63F-8621-6364-9627-ECF9CE25C6E2}"/>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 name="Google Shape;1538;p44">
            <a:extLst>
              <a:ext uri="{FF2B5EF4-FFF2-40B4-BE49-F238E27FC236}">
                <a16:creationId xmlns:a16="http://schemas.microsoft.com/office/drawing/2014/main" id="{973AB017-D909-577E-9FD6-68346C425F33}"/>
              </a:ext>
            </a:extLst>
          </p:cNvPr>
          <p:cNvGrpSpPr/>
          <p:nvPr/>
        </p:nvGrpSpPr>
        <p:grpSpPr>
          <a:xfrm>
            <a:off x="8074025" y="2689263"/>
            <a:ext cx="76825" cy="76800"/>
            <a:chOff x="3104875" y="1099400"/>
            <a:chExt cx="76825" cy="76800"/>
          </a:xfrm>
        </p:grpSpPr>
        <p:sp>
          <p:nvSpPr>
            <p:cNvPr id="1539" name="Google Shape;1539;p44">
              <a:extLst>
                <a:ext uri="{FF2B5EF4-FFF2-40B4-BE49-F238E27FC236}">
                  <a16:creationId xmlns:a16="http://schemas.microsoft.com/office/drawing/2014/main" id="{B5D110CD-EE49-DB7B-84D5-9D5F1A113265}"/>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4">
              <a:extLst>
                <a:ext uri="{FF2B5EF4-FFF2-40B4-BE49-F238E27FC236}">
                  <a16:creationId xmlns:a16="http://schemas.microsoft.com/office/drawing/2014/main" id="{5128F34D-8A9C-DA85-5F73-969F08373499}"/>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41" name="Google Shape;1541;p44">
            <a:extLst>
              <a:ext uri="{FF2B5EF4-FFF2-40B4-BE49-F238E27FC236}">
                <a16:creationId xmlns:a16="http://schemas.microsoft.com/office/drawing/2014/main" id="{0A7FDD74-4BD8-EC5E-05D2-25C13018A88D}"/>
              </a:ext>
            </a:extLst>
          </p:cNvPr>
          <p:cNvPicPr preferRelativeResize="0"/>
          <p:nvPr/>
        </p:nvPicPr>
        <p:blipFill rotWithShape="1">
          <a:blip r:embed="rId3">
            <a:alphaModFix/>
          </a:blip>
          <a:srcRect l="22009" r="18455"/>
          <a:stretch/>
        </p:blipFill>
        <p:spPr>
          <a:xfrm rot="-1020103">
            <a:off x="7502688" y="835489"/>
            <a:ext cx="652201" cy="616226"/>
          </a:xfrm>
          <a:prstGeom prst="rect">
            <a:avLst/>
          </a:prstGeom>
          <a:noFill/>
          <a:ln>
            <a:noFill/>
          </a:ln>
        </p:spPr>
      </p:pic>
      <p:pic>
        <p:nvPicPr>
          <p:cNvPr id="1542" name="Google Shape;1542;p44">
            <a:extLst>
              <a:ext uri="{FF2B5EF4-FFF2-40B4-BE49-F238E27FC236}">
                <a16:creationId xmlns:a16="http://schemas.microsoft.com/office/drawing/2014/main" id="{D71A1C9E-033D-DE8C-5CAE-24CEB4314339}"/>
              </a:ext>
            </a:extLst>
          </p:cNvPr>
          <p:cNvPicPr preferRelativeResize="0"/>
          <p:nvPr/>
        </p:nvPicPr>
        <p:blipFill rotWithShape="1">
          <a:blip r:embed="rId4">
            <a:alphaModFix/>
          </a:blip>
          <a:srcRect l="15236" r="10474"/>
          <a:stretch/>
        </p:blipFill>
        <p:spPr>
          <a:xfrm rot="1220421">
            <a:off x="233474" y="2300022"/>
            <a:ext cx="1552575" cy="1390851"/>
          </a:xfrm>
          <a:prstGeom prst="rect">
            <a:avLst/>
          </a:prstGeom>
          <a:noFill/>
          <a:ln>
            <a:noFill/>
          </a:ln>
        </p:spPr>
      </p:pic>
      <p:sp>
        <p:nvSpPr>
          <p:cNvPr id="6" name="Google Shape;1530;p44">
            <a:extLst>
              <a:ext uri="{FF2B5EF4-FFF2-40B4-BE49-F238E27FC236}">
                <a16:creationId xmlns:a16="http://schemas.microsoft.com/office/drawing/2014/main" id="{6900D1AC-6DFC-2900-7848-AD4567797D9D}"/>
              </a:ext>
            </a:extLst>
          </p:cNvPr>
          <p:cNvSpPr txBox="1">
            <a:spLocks noGrp="1"/>
          </p:cNvSpPr>
          <p:nvPr>
            <p:ph type="subTitle" idx="4"/>
          </p:nvPr>
        </p:nvSpPr>
        <p:spPr>
          <a:xfrm>
            <a:off x="3275012" y="3165487"/>
            <a:ext cx="2593975" cy="48418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solidFill>
                  <a:schemeClr val="tx1"/>
                </a:solidFill>
              </a:rPr>
              <a:t>BY:</a:t>
            </a:r>
          </a:p>
          <a:p>
            <a:pPr algn="ctr"/>
            <a:r>
              <a:rPr lang="en-US" dirty="0">
                <a:solidFill>
                  <a:schemeClr val="tx1"/>
                </a:solidFill>
              </a:rPr>
              <a:t>- Nisarg Pandya</a:t>
            </a:r>
          </a:p>
          <a:p>
            <a:pPr algn="ctr"/>
            <a:r>
              <a:rPr lang="en-US" dirty="0">
                <a:solidFill>
                  <a:schemeClr val="tx1"/>
                </a:solidFill>
              </a:rPr>
              <a:t>- </a:t>
            </a:r>
            <a:r>
              <a:rPr lang="en-US" dirty="0" err="1">
                <a:solidFill>
                  <a:schemeClr val="tx1"/>
                </a:solidFill>
              </a:rPr>
              <a:t>Tanish</a:t>
            </a:r>
            <a:r>
              <a:rPr lang="en-US" dirty="0">
                <a:solidFill>
                  <a:schemeClr val="tx1"/>
                </a:solidFill>
              </a:rPr>
              <a:t> Gupta</a:t>
            </a:r>
          </a:p>
          <a:p>
            <a:pPr algn="ctr"/>
            <a:r>
              <a:rPr lang="en-US" dirty="0">
                <a:solidFill>
                  <a:schemeClr val="tx1"/>
                </a:solidFill>
              </a:rPr>
              <a:t>- Manan Joshi</a:t>
            </a:r>
          </a:p>
          <a:p>
            <a:pPr algn="ctr"/>
            <a:r>
              <a:rPr lang="en-US" dirty="0">
                <a:solidFill>
                  <a:schemeClr val="tx1"/>
                </a:solidFill>
              </a:rPr>
              <a:t>- Tilak Sharma</a:t>
            </a:r>
          </a:p>
          <a:p>
            <a:pPr algn="ctr"/>
            <a:r>
              <a:rPr lang="en-US" dirty="0">
                <a:solidFill>
                  <a:schemeClr val="tx1"/>
                </a:solidFill>
              </a:rPr>
              <a:t>- Krishna Shrivastava</a:t>
            </a:r>
          </a:p>
        </p:txBody>
      </p:sp>
    </p:spTree>
    <p:extLst>
      <p:ext uri="{BB962C8B-B14F-4D97-AF65-F5344CB8AC3E}">
        <p14:creationId xmlns:p14="http://schemas.microsoft.com/office/powerpoint/2010/main" val="3588056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pic>
        <p:nvPicPr>
          <p:cNvPr id="1300" name="Google Shape;1300;p38"/>
          <p:cNvPicPr preferRelativeResize="0"/>
          <p:nvPr/>
        </p:nvPicPr>
        <p:blipFill rotWithShape="1">
          <a:blip r:embed="rId3">
            <a:alphaModFix/>
          </a:blip>
          <a:srcRect l="26806" t="7660" r="25401" b="5390"/>
          <a:stretch/>
        </p:blipFill>
        <p:spPr>
          <a:xfrm>
            <a:off x="484075" y="2724275"/>
            <a:ext cx="1739952" cy="1780604"/>
          </a:xfrm>
          <a:prstGeom prst="rect">
            <a:avLst/>
          </a:prstGeom>
          <a:noFill/>
          <a:ln>
            <a:noFill/>
          </a:ln>
        </p:spPr>
      </p:pic>
      <p:sp>
        <p:nvSpPr>
          <p:cNvPr id="1301" name="Google Shape;1301;p38"/>
          <p:cNvSpPr txBox="1">
            <a:spLocks noGrp="1"/>
          </p:cNvSpPr>
          <p:nvPr>
            <p:ph type="title"/>
          </p:nvPr>
        </p:nvSpPr>
        <p:spPr>
          <a:xfrm>
            <a:off x="4135975" y="1757900"/>
            <a:ext cx="42948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PROBLEM STATEMENT :</a:t>
            </a:r>
            <a:endParaRPr dirty="0"/>
          </a:p>
        </p:txBody>
      </p:sp>
      <p:sp>
        <p:nvSpPr>
          <p:cNvPr id="1302" name="Google Shape;1302;p38"/>
          <p:cNvSpPr txBox="1">
            <a:spLocks noGrp="1"/>
          </p:cNvSpPr>
          <p:nvPr>
            <p:ph type="subTitle" idx="1"/>
          </p:nvPr>
        </p:nvSpPr>
        <p:spPr>
          <a:xfrm>
            <a:off x="4135975" y="2330600"/>
            <a:ext cx="4294800" cy="122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a:t>
            </a:r>
            <a:r>
              <a:rPr lang="en-IN" sz="1800" dirty="0">
                <a:effectLst/>
                <a:latin typeface="Calibri" panose="020F0502020204030204" pitchFamily="34" charset="0"/>
                <a:ea typeface="Calibri" panose="020F0502020204030204" pitchFamily="34" charset="0"/>
                <a:cs typeface="Times New Roman" panose="02020603050405020304" pitchFamily="18" charset="0"/>
              </a:rPr>
              <a:t>Optimizing Personalized Pricing For Different Customer Segments”</a:t>
            </a:r>
            <a:endParaRPr dirty="0"/>
          </a:p>
        </p:txBody>
      </p:sp>
      <p:pic>
        <p:nvPicPr>
          <p:cNvPr id="1303" name="Google Shape;1303;p38"/>
          <p:cNvPicPr preferRelativeResize="0"/>
          <p:nvPr/>
        </p:nvPicPr>
        <p:blipFill rotWithShape="1">
          <a:blip r:embed="rId4">
            <a:alphaModFix/>
          </a:blip>
          <a:srcRect l="25537" t="7152" r="23467" b="5838"/>
          <a:stretch/>
        </p:blipFill>
        <p:spPr>
          <a:xfrm>
            <a:off x="1491599" y="333475"/>
            <a:ext cx="1920000" cy="1842726"/>
          </a:xfrm>
          <a:prstGeom prst="rect">
            <a:avLst/>
          </a:prstGeom>
          <a:noFill/>
          <a:ln>
            <a:noFill/>
          </a:ln>
        </p:spPr>
      </p:pic>
      <p:pic>
        <p:nvPicPr>
          <p:cNvPr id="1304" name="Google Shape;1304;p38"/>
          <p:cNvPicPr preferRelativeResize="0"/>
          <p:nvPr/>
        </p:nvPicPr>
        <p:blipFill rotWithShape="1">
          <a:blip r:embed="rId5">
            <a:alphaModFix/>
          </a:blip>
          <a:srcRect l="22009" r="18455"/>
          <a:stretch/>
        </p:blipFill>
        <p:spPr>
          <a:xfrm rot="-1020103">
            <a:off x="5083338" y="473539"/>
            <a:ext cx="652201" cy="616226"/>
          </a:xfrm>
          <a:prstGeom prst="rect">
            <a:avLst/>
          </a:prstGeom>
          <a:noFill/>
          <a:ln>
            <a:noFill/>
          </a:ln>
        </p:spPr>
      </p:pic>
      <p:pic>
        <p:nvPicPr>
          <p:cNvPr id="1305" name="Google Shape;1305;p38"/>
          <p:cNvPicPr preferRelativeResize="0"/>
          <p:nvPr/>
        </p:nvPicPr>
        <p:blipFill rotWithShape="1">
          <a:blip r:embed="rId6">
            <a:alphaModFix/>
          </a:blip>
          <a:srcRect l="18647" t="7960" r="8852" b="8336"/>
          <a:stretch/>
        </p:blipFill>
        <p:spPr>
          <a:xfrm rot="-1152297">
            <a:off x="2228325" y="1412887"/>
            <a:ext cx="1647827" cy="1070150"/>
          </a:xfrm>
          <a:prstGeom prst="rect">
            <a:avLst/>
          </a:prstGeom>
          <a:noFill/>
          <a:ln>
            <a:noFill/>
          </a:ln>
        </p:spPr>
      </p:pic>
      <p:pic>
        <p:nvPicPr>
          <p:cNvPr id="1306" name="Google Shape;1306;p38"/>
          <p:cNvPicPr preferRelativeResize="0"/>
          <p:nvPr/>
        </p:nvPicPr>
        <p:blipFill rotWithShape="1">
          <a:blip r:embed="rId7">
            <a:alphaModFix/>
          </a:blip>
          <a:srcRect l="15236" r="10474"/>
          <a:stretch/>
        </p:blipFill>
        <p:spPr>
          <a:xfrm rot="1220421">
            <a:off x="1665699" y="2919147"/>
            <a:ext cx="1552575" cy="1390851"/>
          </a:xfrm>
          <a:prstGeom prst="rect">
            <a:avLst/>
          </a:prstGeom>
          <a:noFill/>
          <a:ln>
            <a:noFill/>
          </a:ln>
        </p:spPr>
      </p:pic>
      <p:pic>
        <p:nvPicPr>
          <p:cNvPr id="1307" name="Google Shape;1307;p38"/>
          <p:cNvPicPr preferRelativeResize="0"/>
          <p:nvPr/>
        </p:nvPicPr>
        <p:blipFill rotWithShape="1">
          <a:blip r:embed="rId5">
            <a:alphaModFix/>
          </a:blip>
          <a:srcRect l="22009" r="18455"/>
          <a:stretch/>
        </p:blipFill>
        <p:spPr>
          <a:xfrm rot="3321565">
            <a:off x="3843063" y="3766862"/>
            <a:ext cx="652200" cy="616227"/>
          </a:xfrm>
          <a:prstGeom prst="rect">
            <a:avLst/>
          </a:prstGeom>
          <a:noFill/>
          <a:ln>
            <a:noFill/>
          </a:ln>
        </p:spPr>
      </p:pic>
      <p:grpSp>
        <p:nvGrpSpPr>
          <p:cNvPr id="1308" name="Google Shape;1308;p38"/>
          <p:cNvGrpSpPr/>
          <p:nvPr/>
        </p:nvGrpSpPr>
        <p:grpSpPr>
          <a:xfrm>
            <a:off x="1003700" y="2099400"/>
            <a:ext cx="76825" cy="76800"/>
            <a:chOff x="3104875" y="1099400"/>
            <a:chExt cx="76825" cy="76800"/>
          </a:xfrm>
        </p:grpSpPr>
        <p:sp>
          <p:nvSpPr>
            <p:cNvPr id="1309" name="Google Shape;1309;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38"/>
          <p:cNvGrpSpPr/>
          <p:nvPr/>
        </p:nvGrpSpPr>
        <p:grpSpPr>
          <a:xfrm>
            <a:off x="3765550" y="1029325"/>
            <a:ext cx="76825" cy="76800"/>
            <a:chOff x="3104875" y="1099400"/>
            <a:chExt cx="76825" cy="76800"/>
          </a:xfrm>
        </p:grpSpPr>
        <p:sp>
          <p:nvSpPr>
            <p:cNvPr id="1312" name="Google Shape;1312;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38"/>
          <p:cNvGrpSpPr/>
          <p:nvPr/>
        </p:nvGrpSpPr>
        <p:grpSpPr>
          <a:xfrm>
            <a:off x="4870450" y="4197150"/>
            <a:ext cx="76825" cy="76800"/>
            <a:chOff x="3104875" y="1099400"/>
            <a:chExt cx="76825" cy="76800"/>
          </a:xfrm>
        </p:grpSpPr>
        <p:sp>
          <p:nvSpPr>
            <p:cNvPr id="1315" name="Google Shape;1315;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42"/>
        <p:cNvGrpSpPr/>
        <p:nvPr/>
      </p:nvGrpSpPr>
      <p:grpSpPr>
        <a:xfrm>
          <a:off x="0" y="0"/>
          <a:ext cx="0" cy="0"/>
          <a:chOff x="0" y="0"/>
          <a:chExt cx="0" cy="0"/>
        </a:xfrm>
      </p:grpSpPr>
      <p:sp>
        <p:nvSpPr>
          <p:cNvPr id="1443" name="Google Shape;1443;p43"/>
          <p:cNvSpPr txBox="1">
            <a:spLocks noGrp="1"/>
          </p:cNvSpPr>
          <p:nvPr>
            <p:ph type="title"/>
          </p:nvPr>
        </p:nvSpPr>
        <p:spPr>
          <a:xfrm>
            <a:off x="557772" y="65381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ASPIRATIONS</a:t>
            </a:r>
            <a:endParaRPr dirty="0"/>
          </a:p>
        </p:txBody>
      </p:sp>
      <p:sp>
        <p:nvSpPr>
          <p:cNvPr id="1446" name="Google Shape;1446;p43"/>
          <p:cNvSpPr txBox="1">
            <a:spLocks noGrp="1"/>
          </p:cNvSpPr>
          <p:nvPr>
            <p:ph type="subTitle" idx="3"/>
          </p:nvPr>
        </p:nvSpPr>
        <p:spPr>
          <a:xfrm>
            <a:off x="4569691" y="3027742"/>
            <a:ext cx="3368812"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IMPACT ON INDUSTRY</a:t>
            </a:r>
            <a:endParaRPr dirty="0"/>
          </a:p>
        </p:txBody>
      </p:sp>
      <p:sp>
        <p:nvSpPr>
          <p:cNvPr id="1447" name="Google Shape;1447;p43"/>
          <p:cNvSpPr txBox="1">
            <a:spLocks noGrp="1"/>
          </p:cNvSpPr>
          <p:nvPr>
            <p:ph type="subTitle" idx="4"/>
          </p:nvPr>
        </p:nvSpPr>
        <p:spPr>
          <a:xfrm>
            <a:off x="1326931" y="2722380"/>
            <a:ext cx="309879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PROBLEM </a:t>
            </a:r>
            <a:r>
              <a:rPr lang="en" sz="1900" dirty="0"/>
              <a:t>CONTEXT</a:t>
            </a:r>
            <a:endParaRPr sz="1900" dirty="0"/>
          </a:p>
        </p:txBody>
      </p:sp>
      <p:sp>
        <p:nvSpPr>
          <p:cNvPr id="1448" name="Google Shape;1448;p43"/>
          <p:cNvSpPr/>
          <p:nvPr/>
        </p:nvSpPr>
        <p:spPr>
          <a:xfrm rot="5400000">
            <a:off x="2357950" y="1679967"/>
            <a:ext cx="956100" cy="8286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3"/>
          <p:cNvSpPr/>
          <p:nvPr/>
        </p:nvSpPr>
        <p:spPr>
          <a:xfrm rot="5400000">
            <a:off x="5829938" y="1679967"/>
            <a:ext cx="956100" cy="8286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0" name="Google Shape;1450;p43"/>
          <p:cNvGrpSpPr/>
          <p:nvPr/>
        </p:nvGrpSpPr>
        <p:grpSpPr>
          <a:xfrm>
            <a:off x="7123225" y="1144988"/>
            <a:ext cx="76825" cy="76800"/>
            <a:chOff x="3104875" y="1099400"/>
            <a:chExt cx="76825" cy="76800"/>
          </a:xfrm>
        </p:grpSpPr>
        <p:sp>
          <p:nvSpPr>
            <p:cNvPr id="1451" name="Google Shape;1451;p4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 name="Google Shape;1453;p43"/>
          <p:cNvGrpSpPr/>
          <p:nvPr/>
        </p:nvGrpSpPr>
        <p:grpSpPr>
          <a:xfrm>
            <a:off x="1062850" y="3623963"/>
            <a:ext cx="76825" cy="76800"/>
            <a:chOff x="3104875" y="1099400"/>
            <a:chExt cx="76825" cy="76800"/>
          </a:xfrm>
        </p:grpSpPr>
        <p:sp>
          <p:nvSpPr>
            <p:cNvPr id="1454" name="Google Shape;1454;p4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43"/>
          <p:cNvGrpSpPr/>
          <p:nvPr/>
        </p:nvGrpSpPr>
        <p:grpSpPr>
          <a:xfrm>
            <a:off x="1506350" y="1719463"/>
            <a:ext cx="76825" cy="76800"/>
            <a:chOff x="3104875" y="1099400"/>
            <a:chExt cx="76825" cy="76800"/>
          </a:xfrm>
        </p:grpSpPr>
        <p:sp>
          <p:nvSpPr>
            <p:cNvPr id="1457" name="Google Shape;1457;p4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59" name="Google Shape;1459;p43"/>
          <p:cNvPicPr preferRelativeResize="0"/>
          <p:nvPr/>
        </p:nvPicPr>
        <p:blipFill rotWithShape="1">
          <a:blip r:embed="rId3">
            <a:alphaModFix/>
          </a:blip>
          <a:srcRect l="15236" r="10474"/>
          <a:stretch/>
        </p:blipFill>
        <p:spPr>
          <a:xfrm rot="-5710310">
            <a:off x="7222611" y="1087012"/>
            <a:ext cx="1552574" cy="1390852"/>
          </a:xfrm>
          <a:prstGeom prst="rect">
            <a:avLst/>
          </a:prstGeom>
          <a:noFill/>
          <a:ln>
            <a:noFill/>
          </a:ln>
        </p:spPr>
      </p:pic>
      <p:pic>
        <p:nvPicPr>
          <p:cNvPr id="1460" name="Google Shape;1460;p43"/>
          <p:cNvPicPr preferRelativeResize="0"/>
          <p:nvPr/>
        </p:nvPicPr>
        <p:blipFill rotWithShape="1">
          <a:blip r:embed="rId4">
            <a:alphaModFix/>
          </a:blip>
          <a:srcRect l="22009" r="18455"/>
          <a:stretch/>
        </p:blipFill>
        <p:spPr>
          <a:xfrm rot="-8473750">
            <a:off x="511779" y="2063733"/>
            <a:ext cx="903665" cy="853809"/>
          </a:xfrm>
          <a:prstGeom prst="rect">
            <a:avLst/>
          </a:prstGeom>
          <a:noFill/>
          <a:ln>
            <a:noFill/>
          </a:ln>
        </p:spPr>
      </p:pic>
      <p:grpSp>
        <p:nvGrpSpPr>
          <p:cNvPr id="1461" name="Google Shape;1461;p43"/>
          <p:cNvGrpSpPr/>
          <p:nvPr/>
        </p:nvGrpSpPr>
        <p:grpSpPr>
          <a:xfrm>
            <a:off x="2608817" y="1825918"/>
            <a:ext cx="454355" cy="536704"/>
            <a:chOff x="4745408" y="4001992"/>
            <a:chExt cx="509652" cy="602023"/>
          </a:xfrm>
        </p:grpSpPr>
        <p:sp>
          <p:nvSpPr>
            <p:cNvPr id="1462" name="Google Shape;1462;p43"/>
            <p:cNvSpPr/>
            <p:nvPr/>
          </p:nvSpPr>
          <p:spPr>
            <a:xfrm>
              <a:off x="4745408" y="4001992"/>
              <a:ext cx="509652" cy="602023"/>
            </a:xfrm>
            <a:custGeom>
              <a:avLst/>
              <a:gdLst/>
              <a:ahLst/>
              <a:cxnLst/>
              <a:rect l="l" t="t" r="r" b="b"/>
              <a:pathLst>
                <a:path w="15366" h="18151" extrusionOk="0">
                  <a:moveTo>
                    <a:pt x="7621" y="3566"/>
                  </a:moveTo>
                  <a:cubicBezTo>
                    <a:pt x="8283" y="3566"/>
                    <a:pt x="8831" y="4057"/>
                    <a:pt x="8920" y="4696"/>
                  </a:cubicBezTo>
                  <a:lnTo>
                    <a:pt x="6321" y="4696"/>
                  </a:lnTo>
                  <a:cubicBezTo>
                    <a:pt x="6409" y="4058"/>
                    <a:pt x="6958" y="3566"/>
                    <a:pt x="7621" y="3566"/>
                  </a:cubicBezTo>
                  <a:close/>
                  <a:moveTo>
                    <a:pt x="10155" y="5228"/>
                  </a:moveTo>
                  <a:cubicBezTo>
                    <a:pt x="10236" y="5228"/>
                    <a:pt x="10304" y="5296"/>
                    <a:pt x="10304" y="5377"/>
                  </a:cubicBezTo>
                  <a:lnTo>
                    <a:pt x="10304" y="6649"/>
                  </a:lnTo>
                  <a:lnTo>
                    <a:pt x="532" y="6649"/>
                  </a:lnTo>
                  <a:lnTo>
                    <a:pt x="532" y="5377"/>
                  </a:lnTo>
                  <a:cubicBezTo>
                    <a:pt x="532" y="5296"/>
                    <a:pt x="600" y="5228"/>
                    <a:pt x="681" y="5228"/>
                  </a:cubicBezTo>
                  <a:close/>
                  <a:moveTo>
                    <a:pt x="10304" y="7181"/>
                  </a:moveTo>
                  <a:lnTo>
                    <a:pt x="10304" y="17619"/>
                  </a:lnTo>
                  <a:lnTo>
                    <a:pt x="532" y="17619"/>
                  </a:lnTo>
                  <a:lnTo>
                    <a:pt x="532" y="7181"/>
                  </a:lnTo>
                  <a:close/>
                  <a:moveTo>
                    <a:pt x="5211" y="1"/>
                  </a:moveTo>
                  <a:cubicBezTo>
                    <a:pt x="4835" y="1"/>
                    <a:pt x="4529" y="307"/>
                    <a:pt x="4529" y="683"/>
                  </a:cubicBezTo>
                  <a:lnTo>
                    <a:pt x="4529" y="4696"/>
                  </a:lnTo>
                  <a:lnTo>
                    <a:pt x="682" y="4696"/>
                  </a:lnTo>
                  <a:cubicBezTo>
                    <a:pt x="306" y="4696"/>
                    <a:pt x="0" y="5002"/>
                    <a:pt x="0" y="5377"/>
                  </a:cubicBezTo>
                  <a:lnTo>
                    <a:pt x="0" y="17707"/>
                  </a:lnTo>
                  <a:cubicBezTo>
                    <a:pt x="0" y="17951"/>
                    <a:pt x="198" y="18151"/>
                    <a:pt x="443" y="18151"/>
                  </a:cubicBezTo>
                  <a:lnTo>
                    <a:pt x="10394" y="18151"/>
                  </a:lnTo>
                  <a:cubicBezTo>
                    <a:pt x="10638" y="18151"/>
                    <a:pt x="10836" y="17951"/>
                    <a:pt x="10836" y="17707"/>
                  </a:cubicBezTo>
                  <a:lnTo>
                    <a:pt x="10836" y="13455"/>
                  </a:lnTo>
                  <a:lnTo>
                    <a:pt x="14923" y="13455"/>
                  </a:lnTo>
                  <a:cubicBezTo>
                    <a:pt x="15167" y="13455"/>
                    <a:pt x="15365" y="13256"/>
                    <a:pt x="15365" y="13012"/>
                  </a:cubicBezTo>
                  <a:lnTo>
                    <a:pt x="15365" y="9075"/>
                  </a:lnTo>
                  <a:cubicBezTo>
                    <a:pt x="15365" y="8928"/>
                    <a:pt x="15246" y="8809"/>
                    <a:pt x="15099" y="8809"/>
                  </a:cubicBezTo>
                  <a:cubicBezTo>
                    <a:pt x="14952" y="8809"/>
                    <a:pt x="14833" y="8928"/>
                    <a:pt x="14833" y="9075"/>
                  </a:cubicBezTo>
                  <a:lnTo>
                    <a:pt x="14833" y="12923"/>
                  </a:lnTo>
                  <a:lnTo>
                    <a:pt x="10836" y="12923"/>
                  </a:lnTo>
                  <a:lnTo>
                    <a:pt x="10836" y="11289"/>
                  </a:lnTo>
                  <a:lnTo>
                    <a:pt x="14102" y="11289"/>
                  </a:lnTo>
                  <a:cubicBezTo>
                    <a:pt x="14249" y="11289"/>
                    <a:pt x="14368" y="11169"/>
                    <a:pt x="14368" y="11023"/>
                  </a:cubicBezTo>
                  <a:cubicBezTo>
                    <a:pt x="14368" y="10876"/>
                    <a:pt x="14249" y="10757"/>
                    <a:pt x="14102" y="10757"/>
                  </a:cubicBezTo>
                  <a:lnTo>
                    <a:pt x="10836" y="10757"/>
                  </a:lnTo>
                  <a:lnTo>
                    <a:pt x="10836" y="10476"/>
                  </a:lnTo>
                  <a:lnTo>
                    <a:pt x="14102" y="10476"/>
                  </a:lnTo>
                  <a:cubicBezTo>
                    <a:pt x="14249" y="10476"/>
                    <a:pt x="14368" y="10357"/>
                    <a:pt x="14368" y="10210"/>
                  </a:cubicBezTo>
                  <a:cubicBezTo>
                    <a:pt x="14368" y="10063"/>
                    <a:pt x="14249" y="9944"/>
                    <a:pt x="14102" y="9944"/>
                  </a:cubicBezTo>
                  <a:lnTo>
                    <a:pt x="10836" y="9944"/>
                  </a:lnTo>
                  <a:lnTo>
                    <a:pt x="10836" y="9377"/>
                  </a:lnTo>
                  <a:lnTo>
                    <a:pt x="14102" y="9377"/>
                  </a:lnTo>
                  <a:cubicBezTo>
                    <a:pt x="14249" y="9377"/>
                    <a:pt x="14368" y="9258"/>
                    <a:pt x="14368" y="9111"/>
                  </a:cubicBezTo>
                  <a:cubicBezTo>
                    <a:pt x="14368" y="8964"/>
                    <a:pt x="14249" y="8845"/>
                    <a:pt x="14102" y="8845"/>
                  </a:cubicBezTo>
                  <a:lnTo>
                    <a:pt x="13818" y="8845"/>
                  </a:lnTo>
                  <a:lnTo>
                    <a:pt x="13818" y="6952"/>
                  </a:lnTo>
                  <a:cubicBezTo>
                    <a:pt x="13818" y="6805"/>
                    <a:pt x="13699" y="6687"/>
                    <a:pt x="13552" y="6687"/>
                  </a:cubicBezTo>
                  <a:cubicBezTo>
                    <a:pt x="13405" y="6687"/>
                    <a:pt x="13286" y="6805"/>
                    <a:pt x="13286" y="6952"/>
                  </a:cubicBezTo>
                  <a:lnTo>
                    <a:pt x="13286" y="8845"/>
                  </a:lnTo>
                  <a:lnTo>
                    <a:pt x="12862" y="8845"/>
                  </a:lnTo>
                  <a:lnTo>
                    <a:pt x="12862" y="7770"/>
                  </a:lnTo>
                  <a:cubicBezTo>
                    <a:pt x="12862" y="7623"/>
                    <a:pt x="12743" y="7504"/>
                    <a:pt x="12596" y="7504"/>
                  </a:cubicBezTo>
                  <a:cubicBezTo>
                    <a:pt x="12449" y="7504"/>
                    <a:pt x="12331" y="7623"/>
                    <a:pt x="12331" y="7770"/>
                  </a:cubicBezTo>
                  <a:lnTo>
                    <a:pt x="12331" y="8845"/>
                  </a:lnTo>
                  <a:lnTo>
                    <a:pt x="11875" y="8845"/>
                  </a:lnTo>
                  <a:lnTo>
                    <a:pt x="11875" y="6036"/>
                  </a:lnTo>
                  <a:cubicBezTo>
                    <a:pt x="11875" y="5889"/>
                    <a:pt x="11756" y="5770"/>
                    <a:pt x="11609" y="5770"/>
                  </a:cubicBezTo>
                  <a:cubicBezTo>
                    <a:pt x="11463" y="5770"/>
                    <a:pt x="11343" y="5889"/>
                    <a:pt x="11343" y="6036"/>
                  </a:cubicBezTo>
                  <a:lnTo>
                    <a:pt x="11343" y="8845"/>
                  </a:lnTo>
                  <a:lnTo>
                    <a:pt x="10836" y="8845"/>
                  </a:lnTo>
                  <a:lnTo>
                    <a:pt x="10836" y="5378"/>
                  </a:lnTo>
                  <a:cubicBezTo>
                    <a:pt x="10836" y="5002"/>
                    <a:pt x="10531" y="4696"/>
                    <a:pt x="10156" y="4696"/>
                  </a:cubicBezTo>
                  <a:lnTo>
                    <a:pt x="9456" y="4696"/>
                  </a:lnTo>
                  <a:cubicBezTo>
                    <a:pt x="9364" y="3765"/>
                    <a:pt x="8576" y="3034"/>
                    <a:pt x="7621" y="3034"/>
                  </a:cubicBezTo>
                  <a:cubicBezTo>
                    <a:pt x="6665" y="3034"/>
                    <a:pt x="5877" y="3765"/>
                    <a:pt x="5785" y="4696"/>
                  </a:cubicBezTo>
                  <a:lnTo>
                    <a:pt x="5061" y="4696"/>
                  </a:lnTo>
                  <a:lnTo>
                    <a:pt x="5061" y="2486"/>
                  </a:lnTo>
                  <a:lnTo>
                    <a:pt x="7187" y="2486"/>
                  </a:lnTo>
                  <a:cubicBezTo>
                    <a:pt x="7333" y="2486"/>
                    <a:pt x="7452" y="2366"/>
                    <a:pt x="7452" y="2220"/>
                  </a:cubicBezTo>
                  <a:cubicBezTo>
                    <a:pt x="7452" y="2073"/>
                    <a:pt x="7333" y="1954"/>
                    <a:pt x="7187" y="1954"/>
                  </a:cubicBezTo>
                  <a:lnTo>
                    <a:pt x="5061" y="1954"/>
                  </a:lnTo>
                  <a:lnTo>
                    <a:pt x="5061" y="683"/>
                  </a:lnTo>
                  <a:cubicBezTo>
                    <a:pt x="5061" y="601"/>
                    <a:pt x="5130" y="533"/>
                    <a:pt x="5211" y="533"/>
                  </a:cubicBezTo>
                  <a:lnTo>
                    <a:pt x="14685" y="533"/>
                  </a:lnTo>
                  <a:cubicBezTo>
                    <a:pt x="14766" y="533"/>
                    <a:pt x="14834" y="601"/>
                    <a:pt x="14834" y="683"/>
                  </a:cubicBezTo>
                  <a:lnTo>
                    <a:pt x="14834" y="1954"/>
                  </a:lnTo>
                  <a:lnTo>
                    <a:pt x="8746" y="1954"/>
                  </a:lnTo>
                  <a:cubicBezTo>
                    <a:pt x="8599" y="1954"/>
                    <a:pt x="8480" y="2073"/>
                    <a:pt x="8480" y="2220"/>
                  </a:cubicBezTo>
                  <a:cubicBezTo>
                    <a:pt x="8480" y="2366"/>
                    <a:pt x="8599" y="2486"/>
                    <a:pt x="8746" y="2486"/>
                  </a:cubicBezTo>
                  <a:lnTo>
                    <a:pt x="14833" y="2486"/>
                  </a:lnTo>
                  <a:lnTo>
                    <a:pt x="14833" y="7728"/>
                  </a:lnTo>
                  <a:cubicBezTo>
                    <a:pt x="14833" y="7876"/>
                    <a:pt x="14952" y="7994"/>
                    <a:pt x="15099" y="7994"/>
                  </a:cubicBezTo>
                  <a:cubicBezTo>
                    <a:pt x="15246" y="7994"/>
                    <a:pt x="15365" y="7876"/>
                    <a:pt x="15365" y="7728"/>
                  </a:cubicBezTo>
                  <a:lnTo>
                    <a:pt x="15365" y="683"/>
                  </a:lnTo>
                  <a:cubicBezTo>
                    <a:pt x="15365" y="307"/>
                    <a:pt x="15059" y="1"/>
                    <a:pt x="14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3"/>
            <p:cNvSpPr/>
            <p:nvPr/>
          </p:nvSpPr>
          <p:spPr>
            <a:xfrm>
              <a:off x="5144546" y="4033700"/>
              <a:ext cx="17678" cy="17645"/>
            </a:xfrm>
            <a:custGeom>
              <a:avLst/>
              <a:gdLst/>
              <a:ahLst/>
              <a:cxnLst/>
              <a:rect l="l" t="t" r="r" b="b"/>
              <a:pathLst>
                <a:path w="533" h="532" extrusionOk="0">
                  <a:moveTo>
                    <a:pt x="266" y="1"/>
                  </a:moveTo>
                  <a:cubicBezTo>
                    <a:pt x="197" y="1"/>
                    <a:pt x="128" y="28"/>
                    <a:pt x="79" y="79"/>
                  </a:cubicBezTo>
                  <a:cubicBezTo>
                    <a:pt x="29" y="128"/>
                    <a:pt x="0" y="196"/>
                    <a:pt x="0" y="266"/>
                  </a:cubicBezTo>
                  <a:cubicBezTo>
                    <a:pt x="0" y="336"/>
                    <a:pt x="29" y="404"/>
                    <a:pt x="79" y="455"/>
                  </a:cubicBezTo>
                  <a:cubicBezTo>
                    <a:pt x="128" y="504"/>
                    <a:pt x="197" y="532"/>
                    <a:pt x="266" y="532"/>
                  </a:cubicBezTo>
                  <a:cubicBezTo>
                    <a:pt x="337" y="532"/>
                    <a:pt x="405" y="504"/>
                    <a:pt x="454" y="455"/>
                  </a:cubicBezTo>
                  <a:cubicBezTo>
                    <a:pt x="505" y="404"/>
                    <a:pt x="532" y="336"/>
                    <a:pt x="532" y="266"/>
                  </a:cubicBezTo>
                  <a:cubicBezTo>
                    <a:pt x="532" y="196"/>
                    <a:pt x="505" y="128"/>
                    <a:pt x="454" y="79"/>
                  </a:cubicBezTo>
                  <a:cubicBezTo>
                    <a:pt x="405" y="28"/>
                    <a:pt x="337"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3"/>
            <p:cNvSpPr/>
            <p:nvPr/>
          </p:nvSpPr>
          <p:spPr>
            <a:xfrm>
              <a:off x="5175126" y="4033700"/>
              <a:ext cx="17678" cy="17645"/>
            </a:xfrm>
            <a:custGeom>
              <a:avLst/>
              <a:gdLst/>
              <a:ahLst/>
              <a:cxnLst/>
              <a:rect l="l" t="t" r="r" b="b"/>
              <a:pathLst>
                <a:path w="533" h="532" extrusionOk="0">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6" y="532"/>
                    <a:pt x="405" y="504"/>
                    <a:pt x="454" y="455"/>
                  </a:cubicBezTo>
                  <a:cubicBezTo>
                    <a:pt x="504" y="404"/>
                    <a:pt x="532" y="335"/>
                    <a:pt x="532" y="266"/>
                  </a:cubicBezTo>
                  <a:cubicBezTo>
                    <a:pt x="532" y="197"/>
                    <a:pt x="504"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3"/>
            <p:cNvSpPr/>
            <p:nvPr/>
          </p:nvSpPr>
          <p:spPr>
            <a:xfrm>
              <a:off x="5205674" y="4033700"/>
              <a:ext cx="17678" cy="17645"/>
            </a:xfrm>
            <a:custGeom>
              <a:avLst/>
              <a:gdLst/>
              <a:ahLst/>
              <a:cxnLst/>
              <a:rect l="l" t="t" r="r" b="b"/>
              <a:pathLst>
                <a:path w="533" h="532" extrusionOk="0">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7" y="532"/>
                    <a:pt x="405" y="504"/>
                    <a:pt x="455" y="455"/>
                  </a:cubicBezTo>
                  <a:cubicBezTo>
                    <a:pt x="505" y="404"/>
                    <a:pt x="532" y="335"/>
                    <a:pt x="532" y="266"/>
                  </a:cubicBezTo>
                  <a:cubicBezTo>
                    <a:pt x="532" y="197"/>
                    <a:pt x="505" y="128"/>
                    <a:pt x="455" y="79"/>
                  </a:cubicBezTo>
                  <a:cubicBezTo>
                    <a:pt x="405" y="28"/>
                    <a:pt x="337"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3"/>
            <p:cNvSpPr/>
            <p:nvPr/>
          </p:nvSpPr>
          <p:spPr>
            <a:xfrm>
              <a:off x="5126834" y="4109687"/>
              <a:ext cx="88259" cy="17678"/>
            </a:xfrm>
            <a:custGeom>
              <a:avLst/>
              <a:gdLst/>
              <a:ahLst/>
              <a:cxnLst/>
              <a:rect l="l" t="t" r="r" b="b"/>
              <a:pathLst>
                <a:path w="2661" h="533" extrusionOk="0">
                  <a:moveTo>
                    <a:pt x="266" y="0"/>
                  </a:moveTo>
                  <a:cubicBezTo>
                    <a:pt x="119" y="0"/>
                    <a:pt x="1" y="119"/>
                    <a:pt x="1" y="266"/>
                  </a:cubicBezTo>
                  <a:cubicBezTo>
                    <a:pt x="1" y="413"/>
                    <a:pt x="120" y="532"/>
                    <a:pt x="266" y="532"/>
                  </a:cubicBezTo>
                  <a:lnTo>
                    <a:pt x="2395" y="532"/>
                  </a:lnTo>
                  <a:cubicBezTo>
                    <a:pt x="2542" y="532"/>
                    <a:pt x="2660" y="413"/>
                    <a:pt x="2660" y="266"/>
                  </a:cubicBezTo>
                  <a:cubicBezTo>
                    <a:pt x="2661" y="119"/>
                    <a:pt x="2542" y="0"/>
                    <a:pt x="2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3"/>
            <p:cNvSpPr/>
            <p:nvPr/>
          </p:nvSpPr>
          <p:spPr>
            <a:xfrm>
              <a:off x="5126834" y="4136652"/>
              <a:ext cx="88259" cy="17645"/>
            </a:xfrm>
            <a:custGeom>
              <a:avLst/>
              <a:gdLst/>
              <a:ahLst/>
              <a:cxnLst/>
              <a:rect l="l" t="t" r="r" b="b"/>
              <a:pathLst>
                <a:path w="2661" h="532" extrusionOk="0">
                  <a:moveTo>
                    <a:pt x="266" y="1"/>
                  </a:moveTo>
                  <a:cubicBezTo>
                    <a:pt x="119" y="1"/>
                    <a:pt x="1" y="120"/>
                    <a:pt x="1" y="265"/>
                  </a:cubicBezTo>
                  <a:cubicBezTo>
                    <a:pt x="1" y="412"/>
                    <a:pt x="120" y="531"/>
                    <a:pt x="266" y="531"/>
                  </a:cubicBezTo>
                  <a:lnTo>
                    <a:pt x="2395" y="531"/>
                  </a:lnTo>
                  <a:cubicBezTo>
                    <a:pt x="2542" y="531"/>
                    <a:pt x="2660" y="412"/>
                    <a:pt x="2660" y="265"/>
                  </a:cubicBezTo>
                  <a:cubicBezTo>
                    <a:pt x="2661" y="120"/>
                    <a:pt x="2542" y="1"/>
                    <a:pt x="2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3"/>
            <p:cNvSpPr/>
            <p:nvPr/>
          </p:nvSpPr>
          <p:spPr>
            <a:xfrm>
              <a:off x="5157448" y="4163584"/>
              <a:ext cx="57645" cy="17678"/>
            </a:xfrm>
            <a:custGeom>
              <a:avLst/>
              <a:gdLst/>
              <a:ahLst/>
              <a:cxnLst/>
              <a:rect l="l" t="t" r="r" b="b"/>
              <a:pathLst>
                <a:path w="1738" h="533" extrusionOk="0">
                  <a:moveTo>
                    <a:pt x="267" y="1"/>
                  </a:moveTo>
                  <a:cubicBezTo>
                    <a:pt x="120" y="1"/>
                    <a:pt x="1" y="120"/>
                    <a:pt x="1" y="267"/>
                  </a:cubicBezTo>
                  <a:cubicBezTo>
                    <a:pt x="1" y="413"/>
                    <a:pt x="120" y="533"/>
                    <a:pt x="267" y="533"/>
                  </a:cubicBezTo>
                  <a:lnTo>
                    <a:pt x="1472" y="533"/>
                  </a:lnTo>
                  <a:cubicBezTo>
                    <a:pt x="1619" y="533"/>
                    <a:pt x="1737" y="413"/>
                    <a:pt x="1737" y="267"/>
                  </a:cubicBezTo>
                  <a:cubicBezTo>
                    <a:pt x="1738" y="120"/>
                    <a:pt x="1619" y="1"/>
                    <a:pt x="1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3"/>
            <p:cNvSpPr/>
            <p:nvPr/>
          </p:nvSpPr>
          <p:spPr>
            <a:xfrm>
              <a:off x="5127730" y="4385707"/>
              <a:ext cx="94262" cy="17645"/>
            </a:xfrm>
            <a:custGeom>
              <a:avLst/>
              <a:gdLst/>
              <a:ahLst/>
              <a:cxnLst/>
              <a:rect l="l" t="t" r="r" b="b"/>
              <a:pathLst>
                <a:path w="2842" h="532" extrusionOk="0">
                  <a:moveTo>
                    <a:pt x="266" y="0"/>
                  </a:moveTo>
                  <a:cubicBezTo>
                    <a:pt x="119" y="0"/>
                    <a:pt x="0" y="119"/>
                    <a:pt x="0" y="266"/>
                  </a:cubicBezTo>
                  <a:cubicBezTo>
                    <a:pt x="0" y="413"/>
                    <a:pt x="119" y="532"/>
                    <a:pt x="266" y="532"/>
                  </a:cubicBezTo>
                  <a:lnTo>
                    <a:pt x="2575" y="532"/>
                  </a:lnTo>
                  <a:cubicBezTo>
                    <a:pt x="2722" y="532"/>
                    <a:pt x="2841" y="413"/>
                    <a:pt x="2841" y="266"/>
                  </a:cubicBezTo>
                  <a:cubicBezTo>
                    <a:pt x="2841" y="119"/>
                    <a:pt x="2722" y="0"/>
                    <a:pt x="2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3"/>
            <p:cNvSpPr/>
            <p:nvPr/>
          </p:nvSpPr>
          <p:spPr>
            <a:xfrm>
              <a:off x="4924380" y="4033700"/>
              <a:ext cx="57645" cy="17645"/>
            </a:xfrm>
            <a:custGeom>
              <a:avLst/>
              <a:gdLst/>
              <a:ahLst/>
              <a:cxnLst/>
              <a:rect l="l" t="t" r="r" b="b"/>
              <a:pathLst>
                <a:path w="1738" h="532" extrusionOk="0">
                  <a:moveTo>
                    <a:pt x="267" y="1"/>
                  </a:moveTo>
                  <a:cubicBezTo>
                    <a:pt x="120" y="1"/>
                    <a:pt x="1" y="120"/>
                    <a:pt x="1" y="266"/>
                  </a:cubicBezTo>
                  <a:cubicBezTo>
                    <a:pt x="1" y="413"/>
                    <a:pt x="120" y="532"/>
                    <a:pt x="267" y="532"/>
                  </a:cubicBezTo>
                  <a:lnTo>
                    <a:pt x="1472" y="532"/>
                  </a:lnTo>
                  <a:cubicBezTo>
                    <a:pt x="1619" y="532"/>
                    <a:pt x="1738" y="413"/>
                    <a:pt x="1738" y="266"/>
                  </a:cubicBezTo>
                  <a:cubicBezTo>
                    <a:pt x="1738" y="120"/>
                    <a:pt x="1619" y="1"/>
                    <a:pt x="1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3"/>
            <p:cNvSpPr/>
            <p:nvPr/>
          </p:nvSpPr>
          <p:spPr>
            <a:xfrm>
              <a:off x="4997249" y="4189389"/>
              <a:ext cx="17678" cy="17711"/>
            </a:xfrm>
            <a:custGeom>
              <a:avLst/>
              <a:gdLst/>
              <a:ahLst/>
              <a:cxnLst/>
              <a:rect l="l" t="t" r="r" b="b"/>
              <a:pathLst>
                <a:path w="533" h="534" extrusionOk="0">
                  <a:moveTo>
                    <a:pt x="267" y="1"/>
                  </a:moveTo>
                  <a:cubicBezTo>
                    <a:pt x="197" y="1"/>
                    <a:pt x="128" y="30"/>
                    <a:pt x="79" y="79"/>
                  </a:cubicBezTo>
                  <a:cubicBezTo>
                    <a:pt x="30" y="129"/>
                    <a:pt x="1" y="197"/>
                    <a:pt x="1" y="268"/>
                  </a:cubicBezTo>
                  <a:cubicBezTo>
                    <a:pt x="1" y="338"/>
                    <a:pt x="30" y="406"/>
                    <a:pt x="79" y="456"/>
                  </a:cubicBezTo>
                  <a:cubicBezTo>
                    <a:pt x="128" y="505"/>
                    <a:pt x="197" y="534"/>
                    <a:pt x="267" y="534"/>
                  </a:cubicBezTo>
                  <a:cubicBezTo>
                    <a:pt x="337" y="534"/>
                    <a:pt x="405" y="505"/>
                    <a:pt x="455" y="456"/>
                  </a:cubicBezTo>
                  <a:cubicBezTo>
                    <a:pt x="504" y="406"/>
                    <a:pt x="533" y="338"/>
                    <a:pt x="533" y="268"/>
                  </a:cubicBezTo>
                  <a:cubicBezTo>
                    <a:pt x="533" y="197"/>
                    <a:pt x="504" y="129"/>
                    <a:pt x="455"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3"/>
            <p:cNvSpPr/>
            <p:nvPr/>
          </p:nvSpPr>
          <p:spPr>
            <a:xfrm>
              <a:off x="5027796" y="4189422"/>
              <a:ext cx="17678" cy="17678"/>
            </a:xfrm>
            <a:custGeom>
              <a:avLst/>
              <a:gdLst/>
              <a:ahLst/>
              <a:cxnLst/>
              <a:rect l="l" t="t" r="r" b="b"/>
              <a:pathLst>
                <a:path w="533" h="533" extrusionOk="0">
                  <a:moveTo>
                    <a:pt x="267" y="1"/>
                  </a:moveTo>
                  <a:cubicBezTo>
                    <a:pt x="197" y="1"/>
                    <a:pt x="128" y="29"/>
                    <a:pt x="79" y="78"/>
                  </a:cubicBezTo>
                  <a:cubicBezTo>
                    <a:pt x="30" y="128"/>
                    <a:pt x="1" y="196"/>
                    <a:pt x="1" y="266"/>
                  </a:cubicBezTo>
                  <a:cubicBezTo>
                    <a:pt x="1" y="337"/>
                    <a:pt x="30" y="405"/>
                    <a:pt x="79" y="455"/>
                  </a:cubicBezTo>
                  <a:cubicBezTo>
                    <a:pt x="129" y="504"/>
                    <a:pt x="197" y="533"/>
                    <a:pt x="267" y="533"/>
                  </a:cubicBezTo>
                  <a:cubicBezTo>
                    <a:pt x="338" y="533"/>
                    <a:pt x="405" y="504"/>
                    <a:pt x="456" y="455"/>
                  </a:cubicBezTo>
                  <a:cubicBezTo>
                    <a:pt x="505" y="405"/>
                    <a:pt x="533" y="337"/>
                    <a:pt x="533" y="266"/>
                  </a:cubicBezTo>
                  <a:cubicBezTo>
                    <a:pt x="533" y="196"/>
                    <a:pt x="505" y="128"/>
                    <a:pt x="456" y="78"/>
                  </a:cubicBezTo>
                  <a:cubicBezTo>
                    <a:pt x="405" y="29"/>
                    <a:pt x="338"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3"/>
            <p:cNvSpPr/>
            <p:nvPr/>
          </p:nvSpPr>
          <p:spPr>
            <a:xfrm>
              <a:off x="5058377" y="4189422"/>
              <a:ext cx="17678" cy="17645"/>
            </a:xfrm>
            <a:custGeom>
              <a:avLst/>
              <a:gdLst/>
              <a:ahLst/>
              <a:cxnLst/>
              <a:rect l="l" t="t" r="r" b="b"/>
              <a:pathLst>
                <a:path w="533" h="532" extrusionOk="0">
                  <a:moveTo>
                    <a:pt x="267" y="1"/>
                  </a:moveTo>
                  <a:cubicBezTo>
                    <a:pt x="197" y="1"/>
                    <a:pt x="128" y="29"/>
                    <a:pt x="79" y="78"/>
                  </a:cubicBezTo>
                  <a:cubicBezTo>
                    <a:pt x="30" y="128"/>
                    <a:pt x="1" y="196"/>
                    <a:pt x="1" y="267"/>
                  </a:cubicBezTo>
                  <a:cubicBezTo>
                    <a:pt x="1" y="337"/>
                    <a:pt x="30" y="405"/>
                    <a:pt x="79" y="455"/>
                  </a:cubicBezTo>
                  <a:cubicBezTo>
                    <a:pt x="128" y="504"/>
                    <a:pt x="197" y="532"/>
                    <a:pt x="267" y="532"/>
                  </a:cubicBezTo>
                  <a:cubicBezTo>
                    <a:pt x="337" y="532"/>
                    <a:pt x="405" y="504"/>
                    <a:pt x="455" y="455"/>
                  </a:cubicBezTo>
                  <a:cubicBezTo>
                    <a:pt x="504" y="405"/>
                    <a:pt x="533" y="337"/>
                    <a:pt x="533" y="267"/>
                  </a:cubicBezTo>
                  <a:cubicBezTo>
                    <a:pt x="533" y="196"/>
                    <a:pt x="504" y="128"/>
                    <a:pt x="455" y="78"/>
                  </a:cubicBezTo>
                  <a:cubicBezTo>
                    <a:pt x="405" y="29"/>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3"/>
            <p:cNvSpPr/>
            <p:nvPr/>
          </p:nvSpPr>
          <p:spPr>
            <a:xfrm>
              <a:off x="4785342" y="4319173"/>
              <a:ext cx="279503" cy="244876"/>
            </a:xfrm>
            <a:custGeom>
              <a:avLst/>
              <a:gdLst/>
              <a:ahLst/>
              <a:cxnLst/>
              <a:rect l="l" t="t" r="r" b="b"/>
              <a:pathLst>
                <a:path w="8427" h="7383" extrusionOk="0">
                  <a:moveTo>
                    <a:pt x="1541" y="5099"/>
                  </a:moveTo>
                  <a:lnTo>
                    <a:pt x="1541" y="6850"/>
                  </a:lnTo>
                  <a:lnTo>
                    <a:pt x="1001" y="6850"/>
                  </a:lnTo>
                  <a:lnTo>
                    <a:pt x="1001" y="5099"/>
                  </a:lnTo>
                  <a:close/>
                  <a:moveTo>
                    <a:pt x="5465" y="2932"/>
                  </a:moveTo>
                  <a:lnTo>
                    <a:pt x="5465" y="6850"/>
                  </a:lnTo>
                  <a:lnTo>
                    <a:pt x="4926" y="6850"/>
                  </a:lnTo>
                  <a:lnTo>
                    <a:pt x="4926" y="2932"/>
                  </a:lnTo>
                  <a:close/>
                  <a:moveTo>
                    <a:pt x="7427" y="532"/>
                  </a:moveTo>
                  <a:lnTo>
                    <a:pt x="7427" y="6850"/>
                  </a:lnTo>
                  <a:lnTo>
                    <a:pt x="6888" y="6850"/>
                  </a:lnTo>
                  <a:lnTo>
                    <a:pt x="6888" y="532"/>
                  </a:lnTo>
                  <a:close/>
                  <a:moveTo>
                    <a:pt x="6830" y="1"/>
                  </a:moveTo>
                  <a:cubicBezTo>
                    <a:pt x="6568" y="1"/>
                    <a:pt x="6356" y="213"/>
                    <a:pt x="6356" y="474"/>
                  </a:cubicBezTo>
                  <a:lnTo>
                    <a:pt x="6356" y="6850"/>
                  </a:lnTo>
                  <a:lnTo>
                    <a:pt x="5997" y="6850"/>
                  </a:lnTo>
                  <a:lnTo>
                    <a:pt x="5997" y="2874"/>
                  </a:lnTo>
                  <a:cubicBezTo>
                    <a:pt x="5997" y="2612"/>
                    <a:pt x="5784" y="2400"/>
                    <a:pt x="5522" y="2400"/>
                  </a:cubicBezTo>
                  <a:lnTo>
                    <a:pt x="4867" y="2400"/>
                  </a:lnTo>
                  <a:cubicBezTo>
                    <a:pt x="4606" y="2400"/>
                    <a:pt x="4394" y="2612"/>
                    <a:pt x="4394" y="2874"/>
                  </a:cubicBezTo>
                  <a:lnTo>
                    <a:pt x="4394" y="6850"/>
                  </a:lnTo>
                  <a:lnTo>
                    <a:pt x="4033" y="6850"/>
                  </a:lnTo>
                  <a:lnTo>
                    <a:pt x="4033" y="3483"/>
                  </a:lnTo>
                  <a:cubicBezTo>
                    <a:pt x="4033" y="3336"/>
                    <a:pt x="3914" y="3217"/>
                    <a:pt x="3769" y="3217"/>
                  </a:cubicBezTo>
                  <a:cubicBezTo>
                    <a:pt x="3621" y="3217"/>
                    <a:pt x="3503" y="3336"/>
                    <a:pt x="3503" y="3483"/>
                  </a:cubicBezTo>
                  <a:lnTo>
                    <a:pt x="3503" y="6850"/>
                  </a:lnTo>
                  <a:lnTo>
                    <a:pt x="2964" y="6850"/>
                  </a:lnTo>
                  <a:lnTo>
                    <a:pt x="2964" y="1306"/>
                  </a:lnTo>
                  <a:lnTo>
                    <a:pt x="3503" y="1306"/>
                  </a:lnTo>
                  <a:lnTo>
                    <a:pt x="3503" y="2065"/>
                  </a:lnTo>
                  <a:cubicBezTo>
                    <a:pt x="3503" y="2211"/>
                    <a:pt x="3621" y="2331"/>
                    <a:pt x="3769" y="2331"/>
                  </a:cubicBezTo>
                  <a:cubicBezTo>
                    <a:pt x="3914" y="2331"/>
                    <a:pt x="4033" y="2211"/>
                    <a:pt x="4033" y="2065"/>
                  </a:cubicBezTo>
                  <a:lnTo>
                    <a:pt x="4033" y="1248"/>
                  </a:lnTo>
                  <a:cubicBezTo>
                    <a:pt x="4033" y="987"/>
                    <a:pt x="3821" y="775"/>
                    <a:pt x="3560" y="775"/>
                  </a:cubicBezTo>
                  <a:lnTo>
                    <a:pt x="2905" y="775"/>
                  </a:lnTo>
                  <a:cubicBezTo>
                    <a:pt x="2644" y="775"/>
                    <a:pt x="2432" y="987"/>
                    <a:pt x="2432" y="1248"/>
                  </a:cubicBezTo>
                  <a:lnTo>
                    <a:pt x="2432" y="6850"/>
                  </a:lnTo>
                  <a:lnTo>
                    <a:pt x="2071" y="6850"/>
                  </a:lnTo>
                  <a:lnTo>
                    <a:pt x="2071" y="5041"/>
                  </a:lnTo>
                  <a:cubicBezTo>
                    <a:pt x="2071" y="4779"/>
                    <a:pt x="1859" y="4567"/>
                    <a:pt x="1598" y="4567"/>
                  </a:cubicBezTo>
                  <a:lnTo>
                    <a:pt x="943" y="4567"/>
                  </a:lnTo>
                  <a:cubicBezTo>
                    <a:pt x="682" y="4567"/>
                    <a:pt x="470" y="4779"/>
                    <a:pt x="470" y="5041"/>
                  </a:cubicBezTo>
                  <a:lnTo>
                    <a:pt x="470" y="6850"/>
                  </a:lnTo>
                  <a:lnTo>
                    <a:pt x="266" y="6850"/>
                  </a:lnTo>
                  <a:cubicBezTo>
                    <a:pt x="120" y="6850"/>
                    <a:pt x="0" y="6969"/>
                    <a:pt x="0" y="7116"/>
                  </a:cubicBezTo>
                  <a:cubicBezTo>
                    <a:pt x="0" y="7263"/>
                    <a:pt x="120" y="7382"/>
                    <a:pt x="266" y="7382"/>
                  </a:cubicBezTo>
                  <a:lnTo>
                    <a:pt x="8161" y="7382"/>
                  </a:lnTo>
                  <a:cubicBezTo>
                    <a:pt x="8308" y="7382"/>
                    <a:pt x="8427" y="7263"/>
                    <a:pt x="8427" y="7116"/>
                  </a:cubicBezTo>
                  <a:cubicBezTo>
                    <a:pt x="8427" y="6969"/>
                    <a:pt x="8309" y="6850"/>
                    <a:pt x="8161" y="6850"/>
                  </a:cubicBezTo>
                  <a:lnTo>
                    <a:pt x="7959" y="6850"/>
                  </a:lnTo>
                  <a:lnTo>
                    <a:pt x="7959" y="474"/>
                  </a:lnTo>
                  <a:cubicBezTo>
                    <a:pt x="7959" y="213"/>
                    <a:pt x="7746" y="1"/>
                    <a:pt x="7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3"/>
            <p:cNvSpPr/>
            <p:nvPr/>
          </p:nvSpPr>
          <p:spPr>
            <a:xfrm>
              <a:off x="4785375" y="4265408"/>
              <a:ext cx="88226" cy="17678"/>
            </a:xfrm>
            <a:custGeom>
              <a:avLst/>
              <a:gdLst/>
              <a:ahLst/>
              <a:cxnLst/>
              <a:rect l="l" t="t" r="r" b="b"/>
              <a:pathLst>
                <a:path w="2660" h="533" extrusionOk="0">
                  <a:moveTo>
                    <a:pt x="265" y="1"/>
                  </a:moveTo>
                  <a:cubicBezTo>
                    <a:pt x="120" y="1"/>
                    <a:pt x="0" y="120"/>
                    <a:pt x="0" y="267"/>
                  </a:cubicBezTo>
                  <a:cubicBezTo>
                    <a:pt x="0" y="413"/>
                    <a:pt x="120" y="533"/>
                    <a:pt x="265" y="533"/>
                  </a:cubicBezTo>
                  <a:lnTo>
                    <a:pt x="2394" y="533"/>
                  </a:lnTo>
                  <a:cubicBezTo>
                    <a:pt x="2542" y="533"/>
                    <a:pt x="2660" y="413"/>
                    <a:pt x="2660" y="267"/>
                  </a:cubicBezTo>
                  <a:cubicBezTo>
                    <a:pt x="2660" y="120"/>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3"/>
            <p:cNvSpPr/>
            <p:nvPr/>
          </p:nvSpPr>
          <p:spPr>
            <a:xfrm>
              <a:off x="4785375" y="4292340"/>
              <a:ext cx="88226" cy="17678"/>
            </a:xfrm>
            <a:custGeom>
              <a:avLst/>
              <a:gdLst/>
              <a:ahLst/>
              <a:cxnLst/>
              <a:rect l="l" t="t" r="r" b="b"/>
              <a:pathLst>
                <a:path w="2660" h="533" extrusionOk="0">
                  <a:moveTo>
                    <a:pt x="265" y="1"/>
                  </a:moveTo>
                  <a:cubicBezTo>
                    <a:pt x="120" y="1"/>
                    <a:pt x="0" y="121"/>
                    <a:pt x="0" y="267"/>
                  </a:cubicBezTo>
                  <a:cubicBezTo>
                    <a:pt x="0" y="414"/>
                    <a:pt x="120" y="533"/>
                    <a:pt x="265" y="533"/>
                  </a:cubicBezTo>
                  <a:lnTo>
                    <a:pt x="2394" y="533"/>
                  </a:lnTo>
                  <a:cubicBezTo>
                    <a:pt x="2542" y="533"/>
                    <a:pt x="2660" y="414"/>
                    <a:pt x="2660" y="267"/>
                  </a:cubicBezTo>
                  <a:cubicBezTo>
                    <a:pt x="2660" y="121"/>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3"/>
            <p:cNvSpPr/>
            <p:nvPr/>
          </p:nvSpPr>
          <p:spPr>
            <a:xfrm>
              <a:off x="4785342" y="4319306"/>
              <a:ext cx="49784" cy="17678"/>
            </a:xfrm>
            <a:custGeom>
              <a:avLst/>
              <a:gdLst/>
              <a:ahLst/>
              <a:cxnLst/>
              <a:rect l="l" t="t" r="r" b="b"/>
              <a:pathLst>
                <a:path w="1501" h="533" extrusionOk="0">
                  <a:moveTo>
                    <a:pt x="266" y="1"/>
                  </a:moveTo>
                  <a:cubicBezTo>
                    <a:pt x="120" y="1"/>
                    <a:pt x="0" y="120"/>
                    <a:pt x="0" y="267"/>
                  </a:cubicBezTo>
                  <a:cubicBezTo>
                    <a:pt x="0" y="414"/>
                    <a:pt x="120" y="533"/>
                    <a:pt x="266" y="533"/>
                  </a:cubicBezTo>
                  <a:lnTo>
                    <a:pt x="1235" y="533"/>
                  </a:lnTo>
                  <a:cubicBezTo>
                    <a:pt x="1381" y="533"/>
                    <a:pt x="1499" y="414"/>
                    <a:pt x="1499" y="267"/>
                  </a:cubicBezTo>
                  <a:cubicBezTo>
                    <a:pt x="1500" y="120"/>
                    <a:pt x="1381"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3"/>
            <p:cNvSpPr/>
            <p:nvPr/>
          </p:nvSpPr>
          <p:spPr>
            <a:xfrm>
              <a:off x="4981959" y="4265408"/>
              <a:ext cx="68259" cy="17678"/>
            </a:xfrm>
            <a:custGeom>
              <a:avLst/>
              <a:gdLst/>
              <a:ahLst/>
              <a:cxnLst/>
              <a:rect l="l" t="t" r="r" b="b"/>
              <a:pathLst>
                <a:path w="2058" h="533" extrusionOk="0">
                  <a:moveTo>
                    <a:pt x="267" y="1"/>
                  </a:moveTo>
                  <a:cubicBezTo>
                    <a:pt x="120" y="1"/>
                    <a:pt x="1" y="120"/>
                    <a:pt x="1" y="267"/>
                  </a:cubicBezTo>
                  <a:cubicBezTo>
                    <a:pt x="1" y="413"/>
                    <a:pt x="120" y="533"/>
                    <a:pt x="267" y="533"/>
                  </a:cubicBezTo>
                  <a:lnTo>
                    <a:pt x="1791" y="533"/>
                  </a:lnTo>
                  <a:cubicBezTo>
                    <a:pt x="1938" y="533"/>
                    <a:pt x="2057" y="413"/>
                    <a:pt x="2057" y="267"/>
                  </a:cubicBezTo>
                  <a:cubicBezTo>
                    <a:pt x="2057" y="120"/>
                    <a:pt x="1938" y="1"/>
                    <a:pt x="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3"/>
            <p:cNvSpPr/>
            <p:nvPr/>
          </p:nvSpPr>
          <p:spPr>
            <a:xfrm>
              <a:off x="4777083" y="4189422"/>
              <a:ext cx="57645" cy="17645"/>
            </a:xfrm>
            <a:custGeom>
              <a:avLst/>
              <a:gdLst/>
              <a:ahLst/>
              <a:cxnLst/>
              <a:rect l="l" t="t" r="r" b="b"/>
              <a:pathLst>
                <a:path w="1738" h="532" extrusionOk="0">
                  <a:moveTo>
                    <a:pt x="267" y="1"/>
                  </a:moveTo>
                  <a:cubicBezTo>
                    <a:pt x="119" y="1"/>
                    <a:pt x="1" y="120"/>
                    <a:pt x="1" y="266"/>
                  </a:cubicBezTo>
                  <a:cubicBezTo>
                    <a:pt x="1" y="413"/>
                    <a:pt x="120" y="532"/>
                    <a:pt x="267" y="532"/>
                  </a:cubicBezTo>
                  <a:lnTo>
                    <a:pt x="1471" y="532"/>
                  </a:lnTo>
                  <a:cubicBezTo>
                    <a:pt x="1618" y="532"/>
                    <a:pt x="1737" y="413"/>
                    <a:pt x="1737" y="266"/>
                  </a:cubicBezTo>
                  <a:cubicBezTo>
                    <a:pt x="1737" y="120"/>
                    <a:pt x="1618" y="1"/>
                    <a:pt x="1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 name="Google Shape;1480;p43"/>
          <p:cNvGrpSpPr/>
          <p:nvPr/>
        </p:nvGrpSpPr>
        <p:grpSpPr>
          <a:xfrm>
            <a:off x="6039636" y="1826744"/>
            <a:ext cx="536704" cy="535077"/>
            <a:chOff x="6087962" y="4002888"/>
            <a:chExt cx="602023" cy="600199"/>
          </a:xfrm>
        </p:grpSpPr>
        <p:sp>
          <p:nvSpPr>
            <p:cNvPr id="1481" name="Google Shape;1481;p43"/>
            <p:cNvSpPr/>
            <p:nvPr/>
          </p:nvSpPr>
          <p:spPr>
            <a:xfrm>
              <a:off x="6270881" y="4002888"/>
              <a:ext cx="380763" cy="270116"/>
            </a:xfrm>
            <a:custGeom>
              <a:avLst/>
              <a:gdLst/>
              <a:ahLst/>
              <a:cxnLst/>
              <a:rect l="l" t="t" r="r" b="b"/>
              <a:pathLst>
                <a:path w="11480" h="8144" extrusionOk="0">
                  <a:moveTo>
                    <a:pt x="4361" y="2371"/>
                  </a:moveTo>
                  <a:lnTo>
                    <a:pt x="4361" y="7613"/>
                  </a:lnTo>
                  <a:lnTo>
                    <a:pt x="2245" y="7613"/>
                  </a:lnTo>
                  <a:lnTo>
                    <a:pt x="2245" y="2371"/>
                  </a:lnTo>
                  <a:close/>
                  <a:moveTo>
                    <a:pt x="8971" y="4039"/>
                  </a:moveTo>
                  <a:lnTo>
                    <a:pt x="8971" y="7613"/>
                  </a:lnTo>
                  <a:lnTo>
                    <a:pt x="7197" y="7613"/>
                  </a:lnTo>
                  <a:lnTo>
                    <a:pt x="7197" y="4039"/>
                  </a:lnTo>
                  <a:close/>
                  <a:moveTo>
                    <a:pt x="4841" y="1"/>
                  </a:moveTo>
                  <a:cubicBezTo>
                    <a:pt x="4576" y="1"/>
                    <a:pt x="4361" y="216"/>
                    <a:pt x="4361" y="480"/>
                  </a:cubicBezTo>
                  <a:lnTo>
                    <a:pt x="4361" y="1839"/>
                  </a:lnTo>
                  <a:lnTo>
                    <a:pt x="2193" y="1839"/>
                  </a:lnTo>
                  <a:cubicBezTo>
                    <a:pt x="1929" y="1839"/>
                    <a:pt x="1714" y="2055"/>
                    <a:pt x="1714" y="2319"/>
                  </a:cubicBezTo>
                  <a:lnTo>
                    <a:pt x="1714" y="7613"/>
                  </a:lnTo>
                  <a:lnTo>
                    <a:pt x="267" y="7613"/>
                  </a:lnTo>
                  <a:cubicBezTo>
                    <a:pt x="120" y="7613"/>
                    <a:pt x="1" y="7732"/>
                    <a:pt x="1" y="7878"/>
                  </a:cubicBezTo>
                  <a:cubicBezTo>
                    <a:pt x="1" y="8026"/>
                    <a:pt x="120" y="8144"/>
                    <a:pt x="267" y="8144"/>
                  </a:cubicBezTo>
                  <a:lnTo>
                    <a:pt x="11214" y="8144"/>
                  </a:lnTo>
                  <a:cubicBezTo>
                    <a:pt x="11361" y="8144"/>
                    <a:pt x="11480" y="8024"/>
                    <a:pt x="11480" y="7878"/>
                  </a:cubicBezTo>
                  <a:cubicBezTo>
                    <a:pt x="11480" y="7732"/>
                    <a:pt x="11361" y="7613"/>
                    <a:pt x="11214" y="7613"/>
                  </a:cubicBezTo>
                  <a:lnTo>
                    <a:pt x="9502" y="7613"/>
                  </a:lnTo>
                  <a:lnTo>
                    <a:pt x="9502" y="3986"/>
                  </a:lnTo>
                  <a:cubicBezTo>
                    <a:pt x="9502" y="3722"/>
                    <a:pt x="9287" y="3507"/>
                    <a:pt x="9023" y="3507"/>
                  </a:cubicBezTo>
                  <a:lnTo>
                    <a:pt x="7197" y="3507"/>
                  </a:lnTo>
                  <a:lnTo>
                    <a:pt x="7197" y="2915"/>
                  </a:lnTo>
                  <a:cubicBezTo>
                    <a:pt x="7197" y="2769"/>
                    <a:pt x="7078" y="2649"/>
                    <a:pt x="6931" y="2649"/>
                  </a:cubicBezTo>
                  <a:cubicBezTo>
                    <a:pt x="6785" y="2649"/>
                    <a:pt x="6666" y="2769"/>
                    <a:pt x="6666" y="2915"/>
                  </a:cubicBezTo>
                  <a:lnTo>
                    <a:pt x="6666" y="7613"/>
                  </a:lnTo>
                  <a:lnTo>
                    <a:pt x="4892" y="7613"/>
                  </a:lnTo>
                  <a:lnTo>
                    <a:pt x="4892" y="532"/>
                  </a:lnTo>
                  <a:lnTo>
                    <a:pt x="6666" y="532"/>
                  </a:lnTo>
                  <a:lnTo>
                    <a:pt x="6666" y="1497"/>
                  </a:lnTo>
                  <a:cubicBezTo>
                    <a:pt x="6666" y="1644"/>
                    <a:pt x="6785" y="1763"/>
                    <a:pt x="6931" y="1763"/>
                  </a:cubicBezTo>
                  <a:cubicBezTo>
                    <a:pt x="7078" y="1763"/>
                    <a:pt x="7197" y="1644"/>
                    <a:pt x="7197" y="1497"/>
                  </a:cubicBezTo>
                  <a:lnTo>
                    <a:pt x="7197" y="480"/>
                  </a:lnTo>
                  <a:cubicBezTo>
                    <a:pt x="7197" y="216"/>
                    <a:pt x="6983" y="1"/>
                    <a:pt x="6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3"/>
            <p:cNvSpPr/>
            <p:nvPr/>
          </p:nvSpPr>
          <p:spPr>
            <a:xfrm>
              <a:off x="6574430" y="4002888"/>
              <a:ext cx="77214" cy="77247"/>
            </a:xfrm>
            <a:custGeom>
              <a:avLst/>
              <a:gdLst/>
              <a:ahLst/>
              <a:cxnLst/>
              <a:rect l="l" t="t" r="r" b="b"/>
              <a:pathLst>
                <a:path w="2328" h="2329" extrusionOk="0">
                  <a:moveTo>
                    <a:pt x="1164" y="532"/>
                  </a:moveTo>
                  <a:cubicBezTo>
                    <a:pt x="1513" y="532"/>
                    <a:pt x="1796" y="816"/>
                    <a:pt x="1796" y="1165"/>
                  </a:cubicBezTo>
                  <a:cubicBezTo>
                    <a:pt x="1796" y="1513"/>
                    <a:pt x="1513" y="1796"/>
                    <a:pt x="1164" y="1796"/>
                  </a:cubicBezTo>
                  <a:cubicBezTo>
                    <a:pt x="816" y="1796"/>
                    <a:pt x="532" y="1513"/>
                    <a:pt x="532" y="1165"/>
                  </a:cubicBezTo>
                  <a:cubicBezTo>
                    <a:pt x="532" y="816"/>
                    <a:pt x="816" y="532"/>
                    <a:pt x="1164" y="532"/>
                  </a:cubicBezTo>
                  <a:close/>
                  <a:moveTo>
                    <a:pt x="1164" y="1"/>
                  </a:moveTo>
                  <a:cubicBezTo>
                    <a:pt x="522" y="1"/>
                    <a:pt x="0" y="523"/>
                    <a:pt x="0" y="1165"/>
                  </a:cubicBezTo>
                  <a:cubicBezTo>
                    <a:pt x="0" y="1807"/>
                    <a:pt x="522" y="2328"/>
                    <a:pt x="1164" y="2328"/>
                  </a:cubicBezTo>
                  <a:cubicBezTo>
                    <a:pt x="1806" y="2328"/>
                    <a:pt x="2328" y="1807"/>
                    <a:pt x="2328" y="1165"/>
                  </a:cubicBezTo>
                  <a:cubicBezTo>
                    <a:pt x="2328" y="523"/>
                    <a:pt x="1806" y="1"/>
                    <a:pt x="1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3"/>
            <p:cNvSpPr/>
            <p:nvPr/>
          </p:nvSpPr>
          <p:spPr>
            <a:xfrm>
              <a:off x="6443219" y="4032672"/>
              <a:ext cx="36119" cy="17678"/>
            </a:xfrm>
            <a:custGeom>
              <a:avLst/>
              <a:gdLst/>
              <a:ahLst/>
              <a:cxnLst/>
              <a:rect l="l" t="t" r="r" b="b"/>
              <a:pathLst>
                <a:path w="1089" h="533" extrusionOk="0">
                  <a:moveTo>
                    <a:pt x="266" y="1"/>
                  </a:moveTo>
                  <a:cubicBezTo>
                    <a:pt x="119" y="1"/>
                    <a:pt x="0" y="120"/>
                    <a:pt x="0" y="267"/>
                  </a:cubicBezTo>
                  <a:cubicBezTo>
                    <a:pt x="0" y="414"/>
                    <a:pt x="119" y="533"/>
                    <a:pt x="266" y="533"/>
                  </a:cubicBezTo>
                  <a:lnTo>
                    <a:pt x="823" y="533"/>
                  </a:lnTo>
                  <a:cubicBezTo>
                    <a:pt x="970" y="533"/>
                    <a:pt x="1089" y="414"/>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3"/>
            <p:cNvSpPr/>
            <p:nvPr/>
          </p:nvSpPr>
          <p:spPr>
            <a:xfrm>
              <a:off x="6443219" y="4059637"/>
              <a:ext cx="36119" cy="17645"/>
            </a:xfrm>
            <a:custGeom>
              <a:avLst/>
              <a:gdLst/>
              <a:ahLst/>
              <a:cxnLst/>
              <a:rect l="l" t="t" r="r" b="b"/>
              <a:pathLst>
                <a:path w="1089" h="532" extrusionOk="0">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3"/>
            <p:cNvSpPr/>
            <p:nvPr/>
          </p:nvSpPr>
          <p:spPr>
            <a:xfrm>
              <a:off x="6443219" y="4086602"/>
              <a:ext cx="36119" cy="17645"/>
            </a:xfrm>
            <a:custGeom>
              <a:avLst/>
              <a:gdLst/>
              <a:ahLst/>
              <a:cxnLst/>
              <a:rect l="l" t="t" r="r" b="b"/>
              <a:pathLst>
                <a:path w="1089" h="532" extrusionOk="0">
                  <a:moveTo>
                    <a:pt x="266" y="0"/>
                  </a:moveTo>
                  <a:cubicBezTo>
                    <a:pt x="119" y="0"/>
                    <a:pt x="0" y="119"/>
                    <a:pt x="0" y="266"/>
                  </a:cubicBezTo>
                  <a:cubicBezTo>
                    <a:pt x="0" y="412"/>
                    <a:pt x="119" y="531"/>
                    <a:pt x="266" y="531"/>
                  </a:cubicBezTo>
                  <a:lnTo>
                    <a:pt x="823" y="531"/>
                  </a:lnTo>
                  <a:cubicBezTo>
                    <a:pt x="970" y="531"/>
                    <a:pt x="1089" y="412"/>
                    <a:pt x="1089" y="266"/>
                  </a:cubicBezTo>
                  <a:cubicBezTo>
                    <a:pt x="1089" y="118"/>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3"/>
            <p:cNvSpPr/>
            <p:nvPr/>
          </p:nvSpPr>
          <p:spPr>
            <a:xfrm>
              <a:off x="6443219" y="4113534"/>
              <a:ext cx="36119" cy="17645"/>
            </a:xfrm>
            <a:custGeom>
              <a:avLst/>
              <a:gdLst/>
              <a:ahLst/>
              <a:cxnLst/>
              <a:rect l="l" t="t" r="r" b="b"/>
              <a:pathLst>
                <a:path w="1089" h="532" extrusionOk="0">
                  <a:moveTo>
                    <a:pt x="266" y="0"/>
                  </a:moveTo>
                  <a:cubicBezTo>
                    <a:pt x="119" y="0"/>
                    <a:pt x="0" y="119"/>
                    <a:pt x="0" y="266"/>
                  </a:cubicBezTo>
                  <a:cubicBezTo>
                    <a:pt x="0" y="412"/>
                    <a:pt x="119" y="531"/>
                    <a:pt x="266" y="531"/>
                  </a:cubicBezTo>
                  <a:lnTo>
                    <a:pt x="823" y="531"/>
                  </a:lnTo>
                  <a:cubicBezTo>
                    <a:pt x="970" y="531"/>
                    <a:pt x="1089" y="412"/>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3"/>
            <p:cNvSpPr/>
            <p:nvPr/>
          </p:nvSpPr>
          <p:spPr>
            <a:xfrm>
              <a:off x="6443219" y="4140466"/>
              <a:ext cx="36119" cy="17678"/>
            </a:xfrm>
            <a:custGeom>
              <a:avLst/>
              <a:gdLst/>
              <a:ahLst/>
              <a:cxnLst/>
              <a:rect l="l" t="t" r="r" b="b"/>
              <a:pathLst>
                <a:path w="1089" h="533" extrusionOk="0">
                  <a:moveTo>
                    <a:pt x="266" y="1"/>
                  </a:moveTo>
                  <a:cubicBezTo>
                    <a:pt x="119" y="1"/>
                    <a:pt x="0" y="120"/>
                    <a:pt x="0" y="266"/>
                  </a:cubicBezTo>
                  <a:cubicBezTo>
                    <a:pt x="0" y="413"/>
                    <a:pt x="119" y="532"/>
                    <a:pt x="266" y="532"/>
                  </a:cubicBezTo>
                  <a:lnTo>
                    <a:pt x="823" y="532"/>
                  </a:lnTo>
                  <a:cubicBezTo>
                    <a:pt x="970" y="532"/>
                    <a:pt x="1089" y="413"/>
                    <a:pt x="1089" y="266"/>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3"/>
            <p:cNvSpPr/>
            <p:nvPr/>
          </p:nvSpPr>
          <p:spPr>
            <a:xfrm>
              <a:off x="6443219" y="4167399"/>
              <a:ext cx="36119" cy="17678"/>
            </a:xfrm>
            <a:custGeom>
              <a:avLst/>
              <a:gdLst/>
              <a:ahLst/>
              <a:cxnLst/>
              <a:rect l="l" t="t" r="r" b="b"/>
              <a:pathLst>
                <a:path w="1089" h="533" extrusionOk="0">
                  <a:moveTo>
                    <a:pt x="266" y="1"/>
                  </a:moveTo>
                  <a:cubicBezTo>
                    <a:pt x="119" y="1"/>
                    <a:pt x="0" y="120"/>
                    <a:pt x="0" y="267"/>
                  </a:cubicBezTo>
                  <a:cubicBezTo>
                    <a:pt x="0" y="413"/>
                    <a:pt x="119" y="533"/>
                    <a:pt x="266" y="533"/>
                  </a:cubicBezTo>
                  <a:lnTo>
                    <a:pt x="823" y="533"/>
                  </a:lnTo>
                  <a:cubicBezTo>
                    <a:pt x="970" y="533"/>
                    <a:pt x="1089" y="413"/>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3"/>
            <p:cNvSpPr/>
            <p:nvPr/>
          </p:nvSpPr>
          <p:spPr>
            <a:xfrm>
              <a:off x="6443219" y="4194364"/>
              <a:ext cx="36119" cy="17645"/>
            </a:xfrm>
            <a:custGeom>
              <a:avLst/>
              <a:gdLst/>
              <a:ahLst/>
              <a:cxnLst/>
              <a:rect l="l" t="t" r="r" b="b"/>
              <a:pathLst>
                <a:path w="1089" h="532" extrusionOk="0">
                  <a:moveTo>
                    <a:pt x="266" y="1"/>
                  </a:moveTo>
                  <a:cubicBezTo>
                    <a:pt x="119" y="1"/>
                    <a:pt x="0" y="120"/>
                    <a:pt x="0" y="267"/>
                  </a:cubicBezTo>
                  <a:cubicBezTo>
                    <a:pt x="0" y="414"/>
                    <a:pt x="119" y="532"/>
                    <a:pt x="266" y="532"/>
                  </a:cubicBezTo>
                  <a:lnTo>
                    <a:pt x="823" y="532"/>
                  </a:lnTo>
                  <a:cubicBezTo>
                    <a:pt x="970" y="532"/>
                    <a:pt x="1089" y="413"/>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3"/>
            <p:cNvSpPr/>
            <p:nvPr/>
          </p:nvSpPr>
          <p:spPr>
            <a:xfrm>
              <a:off x="6443219" y="4221329"/>
              <a:ext cx="36119" cy="17645"/>
            </a:xfrm>
            <a:custGeom>
              <a:avLst/>
              <a:gdLst/>
              <a:ahLst/>
              <a:cxnLst/>
              <a:rect l="l" t="t" r="r" b="b"/>
              <a:pathLst>
                <a:path w="1089" h="532" extrusionOk="0">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3"/>
            <p:cNvSpPr/>
            <p:nvPr/>
          </p:nvSpPr>
          <p:spPr>
            <a:xfrm>
              <a:off x="6388228" y="4205840"/>
              <a:ext cx="17645" cy="17678"/>
            </a:xfrm>
            <a:custGeom>
              <a:avLst/>
              <a:gdLst/>
              <a:ahLst/>
              <a:cxnLst/>
              <a:rect l="l" t="t" r="r" b="b"/>
              <a:pathLst>
                <a:path w="532" h="533" extrusionOk="0">
                  <a:moveTo>
                    <a:pt x="266" y="1"/>
                  </a:moveTo>
                  <a:cubicBezTo>
                    <a:pt x="196" y="1"/>
                    <a:pt x="127" y="30"/>
                    <a:pt x="78" y="79"/>
                  </a:cubicBezTo>
                  <a:cubicBezTo>
                    <a:pt x="28" y="128"/>
                    <a:pt x="0" y="197"/>
                    <a:pt x="0" y="267"/>
                  </a:cubicBezTo>
                  <a:cubicBezTo>
                    <a:pt x="0" y="337"/>
                    <a:pt x="28"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3"/>
            <p:cNvSpPr/>
            <p:nvPr/>
          </p:nvSpPr>
          <p:spPr>
            <a:xfrm>
              <a:off x="6388228" y="4169422"/>
              <a:ext cx="17645" cy="17645"/>
            </a:xfrm>
            <a:custGeom>
              <a:avLst/>
              <a:gdLst/>
              <a:ahLst/>
              <a:cxnLst/>
              <a:rect l="l" t="t" r="r" b="b"/>
              <a:pathLst>
                <a:path w="532" h="532" extrusionOk="0">
                  <a:moveTo>
                    <a:pt x="266" y="0"/>
                  </a:moveTo>
                  <a:cubicBezTo>
                    <a:pt x="195" y="0"/>
                    <a:pt x="127" y="28"/>
                    <a:pt x="78" y="77"/>
                  </a:cubicBezTo>
                  <a:cubicBezTo>
                    <a:pt x="28" y="128"/>
                    <a:pt x="0" y="195"/>
                    <a:pt x="0" y="265"/>
                  </a:cubicBezTo>
                  <a:cubicBezTo>
                    <a:pt x="0" y="336"/>
                    <a:pt x="28" y="404"/>
                    <a:pt x="78" y="454"/>
                  </a:cubicBezTo>
                  <a:cubicBezTo>
                    <a:pt x="127" y="503"/>
                    <a:pt x="196" y="531"/>
                    <a:pt x="266" y="531"/>
                  </a:cubicBezTo>
                  <a:cubicBezTo>
                    <a:pt x="336" y="531"/>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3"/>
            <p:cNvSpPr/>
            <p:nvPr/>
          </p:nvSpPr>
          <p:spPr>
            <a:xfrm>
              <a:off x="6388228" y="4132937"/>
              <a:ext cx="17645" cy="17678"/>
            </a:xfrm>
            <a:custGeom>
              <a:avLst/>
              <a:gdLst/>
              <a:ahLst/>
              <a:cxnLst/>
              <a:rect l="l" t="t" r="r" b="b"/>
              <a:pathLst>
                <a:path w="532" h="533" extrusionOk="0">
                  <a:moveTo>
                    <a:pt x="266" y="1"/>
                  </a:moveTo>
                  <a:cubicBezTo>
                    <a:pt x="195" y="1"/>
                    <a:pt x="127" y="29"/>
                    <a:pt x="78" y="79"/>
                  </a:cubicBezTo>
                  <a:cubicBezTo>
                    <a:pt x="28" y="129"/>
                    <a:pt x="0" y="197"/>
                    <a:pt x="0" y="268"/>
                  </a:cubicBezTo>
                  <a:cubicBezTo>
                    <a:pt x="0" y="336"/>
                    <a:pt x="28" y="405"/>
                    <a:pt x="78" y="455"/>
                  </a:cubicBezTo>
                  <a:cubicBezTo>
                    <a:pt x="127" y="505"/>
                    <a:pt x="195" y="532"/>
                    <a:pt x="266" y="532"/>
                  </a:cubicBezTo>
                  <a:cubicBezTo>
                    <a:pt x="336" y="532"/>
                    <a:pt x="405" y="505"/>
                    <a:pt x="454" y="455"/>
                  </a:cubicBezTo>
                  <a:cubicBezTo>
                    <a:pt x="503" y="405"/>
                    <a:pt x="532" y="337"/>
                    <a:pt x="532" y="268"/>
                  </a:cubicBezTo>
                  <a:cubicBezTo>
                    <a:pt x="532" y="197"/>
                    <a:pt x="503" y="129"/>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3"/>
            <p:cNvSpPr/>
            <p:nvPr/>
          </p:nvSpPr>
          <p:spPr>
            <a:xfrm>
              <a:off x="6388228" y="4096520"/>
              <a:ext cx="17645" cy="17645"/>
            </a:xfrm>
            <a:custGeom>
              <a:avLst/>
              <a:gdLst/>
              <a:ahLst/>
              <a:cxnLst/>
              <a:rect l="l" t="t" r="r" b="b"/>
              <a:pathLst>
                <a:path w="532" h="532" extrusionOk="0">
                  <a:moveTo>
                    <a:pt x="266" y="0"/>
                  </a:moveTo>
                  <a:cubicBezTo>
                    <a:pt x="195" y="0"/>
                    <a:pt x="127" y="28"/>
                    <a:pt x="78" y="78"/>
                  </a:cubicBezTo>
                  <a:cubicBezTo>
                    <a:pt x="28" y="127"/>
                    <a:pt x="0" y="196"/>
                    <a:pt x="0" y="266"/>
                  </a:cubicBezTo>
                  <a:cubicBezTo>
                    <a:pt x="0" y="336"/>
                    <a:pt x="28" y="405"/>
                    <a:pt x="78" y="454"/>
                  </a:cubicBezTo>
                  <a:cubicBezTo>
                    <a:pt x="127" y="503"/>
                    <a:pt x="195"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3"/>
            <p:cNvSpPr/>
            <p:nvPr/>
          </p:nvSpPr>
          <p:spPr>
            <a:xfrm>
              <a:off x="6355027" y="4205840"/>
              <a:ext cx="17645" cy="17678"/>
            </a:xfrm>
            <a:custGeom>
              <a:avLst/>
              <a:gdLst/>
              <a:ahLst/>
              <a:cxnLst/>
              <a:rect l="l" t="t" r="r" b="b"/>
              <a:pathLst>
                <a:path w="532" h="533" extrusionOk="0">
                  <a:moveTo>
                    <a:pt x="266" y="1"/>
                  </a:moveTo>
                  <a:cubicBezTo>
                    <a:pt x="196" y="1"/>
                    <a:pt x="127" y="30"/>
                    <a:pt x="78" y="79"/>
                  </a:cubicBezTo>
                  <a:cubicBezTo>
                    <a:pt x="29" y="128"/>
                    <a:pt x="0" y="197"/>
                    <a:pt x="0" y="267"/>
                  </a:cubicBezTo>
                  <a:cubicBezTo>
                    <a:pt x="0" y="337"/>
                    <a:pt x="29"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3"/>
            <p:cNvSpPr/>
            <p:nvPr/>
          </p:nvSpPr>
          <p:spPr>
            <a:xfrm>
              <a:off x="6355027" y="4169422"/>
              <a:ext cx="17645" cy="17645"/>
            </a:xfrm>
            <a:custGeom>
              <a:avLst/>
              <a:gdLst/>
              <a:ahLst/>
              <a:cxnLst/>
              <a:rect l="l" t="t" r="r" b="b"/>
              <a:pathLst>
                <a:path w="532" h="532" extrusionOk="0">
                  <a:moveTo>
                    <a:pt x="266" y="0"/>
                  </a:moveTo>
                  <a:cubicBezTo>
                    <a:pt x="196" y="0"/>
                    <a:pt x="127" y="28"/>
                    <a:pt x="78" y="77"/>
                  </a:cubicBezTo>
                  <a:cubicBezTo>
                    <a:pt x="29" y="128"/>
                    <a:pt x="0" y="195"/>
                    <a:pt x="0" y="266"/>
                  </a:cubicBezTo>
                  <a:cubicBezTo>
                    <a:pt x="0" y="336"/>
                    <a:pt x="29" y="404"/>
                    <a:pt x="78" y="454"/>
                  </a:cubicBezTo>
                  <a:cubicBezTo>
                    <a:pt x="127" y="503"/>
                    <a:pt x="196" y="531"/>
                    <a:pt x="266" y="531"/>
                  </a:cubicBezTo>
                  <a:cubicBezTo>
                    <a:pt x="336" y="531"/>
                    <a:pt x="405" y="503"/>
                    <a:pt x="454" y="454"/>
                  </a:cubicBezTo>
                  <a:cubicBezTo>
                    <a:pt x="503" y="404"/>
                    <a:pt x="532" y="336"/>
                    <a:pt x="532" y="266"/>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3"/>
            <p:cNvSpPr/>
            <p:nvPr/>
          </p:nvSpPr>
          <p:spPr>
            <a:xfrm>
              <a:off x="6355027" y="4132937"/>
              <a:ext cx="17645" cy="17678"/>
            </a:xfrm>
            <a:custGeom>
              <a:avLst/>
              <a:gdLst/>
              <a:ahLst/>
              <a:cxnLst/>
              <a:rect l="l" t="t" r="r" b="b"/>
              <a:pathLst>
                <a:path w="532" h="533" extrusionOk="0">
                  <a:moveTo>
                    <a:pt x="266" y="1"/>
                  </a:moveTo>
                  <a:cubicBezTo>
                    <a:pt x="196" y="1"/>
                    <a:pt x="127" y="29"/>
                    <a:pt x="78" y="79"/>
                  </a:cubicBezTo>
                  <a:cubicBezTo>
                    <a:pt x="29" y="129"/>
                    <a:pt x="0" y="197"/>
                    <a:pt x="0" y="267"/>
                  </a:cubicBezTo>
                  <a:cubicBezTo>
                    <a:pt x="0" y="337"/>
                    <a:pt x="29" y="405"/>
                    <a:pt x="78" y="455"/>
                  </a:cubicBezTo>
                  <a:cubicBezTo>
                    <a:pt x="127" y="505"/>
                    <a:pt x="196" y="532"/>
                    <a:pt x="266" y="532"/>
                  </a:cubicBezTo>
                  <a:cubicBezTo>
                    <a:pt x="336" y="532"/>
                    <a:pt x="405" y="505"/>
                    <a:pt x="454" y="455"/>
                  </a:cubicBezTo>
                  <a:cubicBezTo>
                    <a:pt x="503" y="405"/>
                    <a:pt x="532" y="337"/>
                    <a:pt x="532" y="267"/>
                  </a:cubicBezTo>
                  <a:cubicBezTo>
                    <a:pt x="532" y="197"/>
                    <a:pt x="503" y="129"/>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3"/>
            <p:cNvSpPr/>
            <p:nvPr/>
          </p:nvSpPr>
          <p:spPr>
            <a:xfrm>
              <a:off x="6355027" y="4096520"/>
              <a:ext cx="17645" cy="17645"/>
            </a:xfrm>
            <a:custGeom>
              <a:avLst/>
              <a:gdLst/>
              <a:ahLst/>
              <a:cxnLst/>
              <a:rect l="l" t="t" r="r" b="b"/>
              <a:pathLst>
                <a:path w="532" h="532" extrusionOk="0">
                  <a:moveTo>
                    <a:pt x="266" y="0"/>
                  </a:moveTo>
                  <a:cubicBezTo>
                    <a:pt x="196" y="0"/>
                    <a:pt x="127" y="28"/>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3"/>
            <p:cNvSpPr/>
            <p:nvPr/>
          </p:nvSpPr>
          <p:spPr>
            <a:xfrm>
              <a:off x="6518841" y="4145607"/>
              <a:ext cx="17678" cy="28126"/>
            </a:xfrm>
            <a:custGeom>
              <a:avLst/>
              <a:gdLst/>
              <a:ahLst/>
              <a:cxnLst/>
              <a:rect l="l" t="t" r="r" b="b"/>
              <a:pathLst>
                <a:path w="533" h="848" extrusionOk="0">
                  <a:moveTo>
                    <a:pt x="267" y="1"/>
                  </a:moveTo>
                  <a:cubicBezTo>
                    <a:pt x="120" y="1"/>
                    <a:pt x="1" y="120"/>
                    <a:pt x="1" y="267"/>
                  </a:cubicBezTo>
                  <a:lnTo>
                    <a:pt x="1" y="582"/>
                  </a:lnTo>
                  <a:cubicBezTo>
                    <a:pt x="1" y="729"/>
                    <a:pt x="120" y="848"/>
                    <a:pt x="267" y="848"/>
                  </a:cubicBezTo>
                  <a:cubicBezTo>
                    <a:pt x="413" y="848"/>
                    <a:pt x="533" y="729"/>
                    <a:pt x="533" y="582"/>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3"/>
            <p:cNvSpPr/>
            <p:nvPr/>
          </p:nvSpPr>
          <p:spPr>
            <a:xfrm>
              <a:off x="6542954" y="4145607"/>
              <a:ext cx="17678" cy="28126"/>
            </a:xfrm>
            <a:custGeom>
              <a:avLst/>
              <a:gdLst/>
              <a:ahLst/>
              <a:cxnLst/>
              <a:rect l="l" t="t" r="r" b="b"/>
              <a:pathLst>
                <a:path w="533" h="848" extrusionOk="0">
                  <a:moveTo>
                    <a:pt x="267" y="1"/>
                  </a:moveTo>
                  <a:cubicBezTo>
                    <a:pt x="120" y="1"/>
                    <a:pt x="1" y="120"/>
                    <a:pt x="1" y="267"/>
                  </a:cubicBezTo>
                  <a:lnTo>
                    <a:pt x="1" y="582"/>
                  </a:lnTo>
                  <a:cubicBezTo>
                    <a:pt x="1" y="729"/>
                    <a:pt x="120" y="848"/>
                    <a:pt x="267" y="848"/>
                  </a:cubicBezTo>
                  <a:cubicBezTo>
                    <a:pt x="413" y="848"/>
                    <a:pt x="532" y="729"/>
                    <a:pt x="532" y="582"/>
                  </a:cubicBez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3"/>
            <p:cNvSpPr/>
            <p:nvPr/>
          </p:nvSpPr>
          <p:spPr>
            <a:xfrm>
              <a:off x="6518841" y="4179670"/>
              <a:ext cx="17678" cy="28126"/>
            </a:xfrm>
            <a:custGeom>
              <a:avLst/>
              <a:gdLst/>
              <a:ahLst/>
              <a:cxnLst/>
              <a:rect l="l" t="t" r="r" b="b"/>
              <a:pathLst>
                <a:path w="533" h="848" extrusionOk="0">
                  <a:moveTo>
                    <a:pt x="267" y="0"/>
                  </a:moveTo>
                  <a:cubicBezTo>
                    <a:pt x="120" y="0"/>
                    <a:pt x="1" y="119"/>
                    <a:pt x="1" y="265"/>
                  </a:cubicBezTo>
                  <a:lnTo>
                    <a:pt x="1" y="581"/>
                  </a:lnTo>
                  <a:cubicBezTo>
                    <a:pt x="1" y="728"/>
                    <a:pt x="120" y="847"/>
                    <a:pt x="267" y="847"/>
                  </a:cubicBezTo>
                  <a:cubicBezTo>
                    <a:pt x="413" y="847"/>
                    <a:pt x="533" y="728"/>
                    <a:pt x="533" y="581"/>
                  </a:cubicBezTo>
                  <a:lnTo>
                    <a:pt x="533" y="265"/>
                  </a:lnTo>
                  <a:cubicBezTo>
                    <a:pt x="533" y="118"/>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3"/>
            <p:cNvSpPr/>
            <p:nvPr/>
          </p:nvSpPr>
          <p:spPr>
            <a:xfrm>
              <a:off x="6542954" y="4179670"/>
              <a:ext cx="17678" cy="28126"/>
            </a:xfrm>
            <a:custGeom>
              <a:avLst/>
              <a:gdLst/>
              <a:ahLst/>
              <a:cxnLst/>
              <a:rect l="l" t="t" r="r" b="b"/>
              <a:pathLst>
                <a:path w="533" h="848" extrusionOk="0">
                  <a:moveTo>
                    <a:pt x="267" y="0"/>
                  </a:moveTo>
                  <a:cubicBezTo>
                    <a:pt x="120" y="0"/>
                    <a:pt x="1" y="119"/>
                    <a:pt x="1" y="265"/>
                  </a:cubicBezTo>
                  <a:lnTo>
                    <a:pt x="1" y="581"/>
                  </a:lnTo>
                  <a:cubicBezTo>
                    <a:pt x="1" y="728"/>
                    <a:pt x="120" y="847"/>
                    <a:pt x="267" y="847"/>
                  </a:cubicBezTo>
                  <a:cubicBezTo>
                    <a:pt x="413" y="847"/>
                    <a:pt x="532" y="728"/>
                    <a:pt x="532" y="581"/>
                  </a:cubicBezTo>
                  <a:lnTo>
                    <a:pt x="532" y="265"/>
                  </a:lnTo>
                  <a:cubicBezTo>
                    <a:pt x="532" y="118"/>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3"/>
            <p:cNvSpPr/>
            <p:nvPr/>
          </p:nvSpPr>
          <p:spPr>
            <a:xfrm>
              <a:off x="6518841" y="4213700"/>
              <a:ext cx="17678" cy="28126"/>
            </a:xfrm>
            <a:custGeom>
              <a:avLst/>
              <a:gdLst/>
              <a:ahLst/>
              <a:cxnLst/>
              <a:rect l="l" t="t" r="r" b="b"/>
              <a:pathLst>
                <a:path w="533" h="848" extrusionOk="0">
                  <a:moveTo>
                    <a:pt x="267" y="0"/>
                  </a:moveTo>
                  <a:cubicBezTo>
                    <a:pt x="120" y="0"/>
                    <a:pt x="1" y="119"/>
                    <a:pt x="1" y="266"/>
                  </a:cubicBezTo>
                  <a:lnTo>
                    <a:pt x="1" y="581"/>
                  </a:lnTo>
                  <a:cubicBezTo>
                    <a:pt x="1" y="728"/>
                    <a:pt x="120" y="847"/>
                    <a:pt x="267" y="847"/>
                  </a:cubicBezTo>
                  <a:cubicBezTo>
                    <a:pt x="413" y="847"/>
                    <a:pt x="533" y="728"/>
                    <a:pt x="533" y="581"/>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3"/>
            <p:cNvSpPr/>
            <p:nvPr/>
          </p:nvSpPr>
          <p:spPr>
            <a:xfrm>
              <a:off x="6542954" y="4213700"/>
              <a:ext cx="17678" cy="28126"/>
            </a:xfrm>
            <a:custGeom>
              <a:avLst/>
              <a:gdLst/>
              <a:ahLst/>
              <a:cxnLst/>
              <a:rect l="l" t="t" r="r" b="b"/>
              <a:pathLst>
                <a:path w="533" h="848" extrusionOk="0">
                  <a:moveTo>
                    <a:pt x="267" y="0"/>
                  </a:moveTo>
                  <a:cubicBezTo>
                    <a:pt x="120" y="0"/>
                    <a:pt x="1" y="119"/>
                    <a:pt x="1" y="266"/>
                  </a:cubicBezTo>
                  <a:lnTo>
                    <a:pt x="1" y="581"/>
                  </a:lnTo>
                  <a:cubicBezTo>
                    <a:pt x="1" y="728"/>
                    <a:pt x="120" y="847"/>
                    <a:pt x="267" y="847"/>
                  </a:cubicBezTo>
                  <a:cubicBezTo>
                    <a:pt x="413" y="847"/>
                    <a:pt x="532" y="728"/>
                    <a:pt x="532" y="581"/>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3"/>
            <p:cNvSpPr/>
            <p:nvPr/>
          </p:nvSpPr>
          <p:spPr>
            <a:xfrm>
              <a:off x="6087962" y="4258178"/>
              <a:ext cx="602023" cy="344909"/>
            </a:xfrm>
            <a:custGeom>
              <a:avLst/>
              <a:gdLst/>
              <a:ahLst/>
              <a:cxnLst/>
              <a:rect l="l" t="t" r="r" b="b"/>
              <a:pathLst>
                <a:path w="18151" h="10399" extrusionOk="0">
                  <a:moveTo>
                    <a:pt x="16396" y="4902"/>
                  </a:moveTo>
                  <a:lnTo>
                    <a:pt x="16396" y="6877"/>
                  </a:lnTo>
                  <a:lnTo>
                    <a:pt x="15706" y="6877"/>
                  </a:lnTo>
                  <a:lnTo>
                    <a:pt x="15706" y="4902"/>
                  </a:lnTo>
                  <a:close/>
                  <a:moveTo>
                    <a:pt x="17530" y="1912"/>
                  </a:moveTo>
                  <a:cubicBezTo>
                    <a:pt x="17577" y="1912"/>
                    <a:pt x="17618" y="1952"/>
                    <a:pt x="17618" y="2000"/>
                  </a:cubicBezTo>
                  <a:lnTo>
                    <a:pt x="17618" y="9779"/>
                  </a:lnTo>
                  <a:cubicBezTo>
                    <a:pt x="17618" y="9827"/>
                    <a:pt x="17577" y="9867"/>
                    <a:pt x="17529" y="9867"/>
                  </a:cubicBezTo>
                  <a:lnTo>
                    <a:pt x="15706" y="9867"/>
                  </a:lnTo>
                  <a:lnTo>
                    <a:pt x="15706" y="9398"/>
                  </a:lnTo>
                  <a:cubicBezTo>
                    <a:pt x="15706" y="9251"/>
                    <a:pt x="15587" y="9132"/>
                    <a:pt x="15440" y="9132"/>
                  </a:cubicBezTo>
                  <a:cubicBezTo>
                    <a:pt x="15294" y="9132"/>
                    <a:pt x="15175" y="9251"/>
                    <a:pt x="15175" y="9398"/>
                  </a:cubicBezTo>
                  <a:lnTo>
                    <a:pt x="15175" y="9867"/>
                  </a:lnTo>
                  <a:lnTo>
                    <a:pt x="2846" y="9867"/>
                  </a:lnTo>
                  <a:lnTo>
                    <a:pt x="2846" y="4435"/>
                  </a:lnTo>
                  <a:cubicBezTo>
                    <a:pt x="2846" y="4289"/>
                    <a:pt x="2727" y="4170"/>
                    <a:pt x="2581" y="4170"/>
                  </a:cubicBezTo>
                  <a:cubicBezTo>
                    <a:pt x="2434" y="4170"/>
                    <a:pt x="2315" y="4289"/>
                    <a:pt x="2315" y="4435"/>
                  </a:cubicBezTo>
                  <a:lnTo>
                    <a:pt x="2315" y="9867"/>
                  </a:lnTo>
                  <a:lnTo>
                    <a:pt x="620" y="9867"/>
                  </a:lnTo>
                  <a:cubicBezTo>
                    <a:pt x="572" y="9867"/>
                    <a:pt x="532" y="9827"/>
                    <a:pt x="532" y="9779"/>
                  </a:cubicBezTo>
                  <a:lnTo>
                    <a:pt x="532" y="2000"/>
                  </a:lnTo>
                  <a:cubicBezTo>
                    <a:pt x="532" y="1952"/>
                    <a:pt x="572" y="1912"/>
                    <a:pt x="620" y="1912"/>
                  </a:cubicBezTo>
                  <a:lnTo>
                    <a:pt x="2315" y="1912"/>
                  </a:lnTo>
                  <a:lnTo>
                    <a:pt x="2315" y="2805"/>
                  </a:lnTo>
                  <a:cubicBezTo>
                    <a:pt x="2315" y="2952"/>
                    <a:pt x="2434" y="3071"/>
                    <a:pt x="2581" y="3071"/>
                  </a:cubicBezTo>
                  <a:cubicBezTo>
                    <a:pt x="2727" y="3071"/>
                    <a:pt x="2846" y="2952"/>
                    <a:pt x="2846" y="2805"/>
                  </a:cubicBezTo>
                  <a:lnTo>
                    <a:pt x="2846" y="1912"/>
                  </a:lnTo>
                  <a:lnTo>
                    <a:pt x="4717" y="1912"/>
                  </a:lnTo>
                  <a:lnTo>
                    <a:pt x="5237" y="3189"/>
                  </a:lnTo>
                  <a:cubicBezTo>
                    <a:pt x="5279" y="3293"/>
                    <a:pt x="5378" y="3355"/>
                    <a:pt x="5483" y="3355"/>
                  </a:cubicBezTo>
                  <a:cubicBezTo>
                    <a:pt x="5516" y="3355"/>
                    <a:pt x="5551" y="3348"/>
                    <a:pt x="5583" y="3335"/>
                  </a:cubicBezTo>
                  <a:cubicBezTo>
                    <a:pt x="5719" y="3279"/>
                    <a:pt x="5785" y="3124"/>
                    <a:pt x="5730" y="2989"/>
                  </a:cubicBezTo>
                  <a:lnTo>
                    <a:pt x="5291" y="1912"/>
                  </a:lnTo>
                  <a:lnTo>
                    <a:pt x="15175" y="1912"/>
                  </a:lnTo>
                  <a:lnTo>
                    <a:pt x="15175" y="7767"/>
                  </a:lnTo>
                  <a:cubicBezTo>
                    <a:pt x="15175" y="7914"/>
                    <a:pt x="15294" y="8033"/>
                    <a:pt x="15440" y="8033"/>
                  </a:cubicBezTo>
                  <a:cubicBezTo>
                    <a:pt x="15587" y="8033"/>
                    <a:pt x="15706" y="7914"/>
                    <a:pt x="15706" y="7767"/>
                  </a:cubicBezTo>
                  <a:lnTo>
                    <a:pt x="15706" y="7409"/>
                  </a:lnTo>
                  <a:lnTo>
                    <a:pt x="16485" y="7409"/>
                  </a:lnTo>
                  <a:cubicBezTo>
                    <a:pt x="16729" y="7409"/>
                    <a:pt x="16928" y="7211"/>
                    <a:pt x="16928" y="6966"/>
                  </a:cubicBezTo>
                  <a:lnTo>
                    <a:pt x="16928" y="4813"/>
                  </a:lnTo>
                  <a:cubicBezTo>
                    <a:pt x="16928" y="4569"/>
                    <a:pt x="16729" y="4370"/>
                    <a:pt x="16485" y="4370"/>
                  </a:cubicBezTo>
                  <a:lnTo>
                    <a:pt x="15706" y="4370"/>
                  </a:lnTo>
                  <a:lnTo>
                    <a:pt x="15706" y="1912"/>
                  </a:lnTo>
                  <a:close/>
                  <a:moveTo>
                    <a:pt x="266" y="1"/>
                  </a:moveTo>
                  <a:cubicBezTo>
                    <a:pt x="119" y="1"/>
                    <a:pt x="0" y="120"/>
                    <a:pt x="0" y="267"/>
                  </a:cubicBezTo>
                  <a:cubicBezTo>
                    <a:pt x="0" y="414"/>
                    <a:pt x="119" y="533"/>
                    <a:pt x="266" y="533"/>
                  </a:cubicBezTo>
                  <a:lnTo>
                    <a:pt x="4149" y="533"/>
                  </a:lnTo>
                  <a:cubicBezTo>
                    <a:pt x="4152" y="534"/>
                    <a:pt x="4157" y="537"/>
                    <a:pt x="4159" y="539"/>
                  </a:cubicBezTo>
                  <a:lnTo>
                    <a:pt x="4501" y="1380"/>
                  </a:lnTo>
                  <a:lnTo>
                    <a:pt x="620" y="1380"/>
                  </a:lnTo>
                  <a:cubicBezTo>
                    <a:pt x="279" y="1380"/>
                    <a:pt x="0" y="1658"/>
                    <a:pt x="0" y="2000"/>
                  </a:cubicBezTo>
                  <a:lnTo>
                    <a:pt x="0" y="9779"/>
                  </a:lnTo>
                  <a:cubicBezTo>
                    <a:pt x="0" y="10121"/>
                    <a:pt x="279" y="10399"/>
                    <a:pt x="620" y="10399"/>
                  </a:cubicBezTo>
                  <a:lnTo>
                    <a:pt x="17529" y="10399"/>
                  </a:lnTo>
                  <a:cubicBezTo>
                    <a:pt x="17872" y="10399"/>
                    <a:pt x="18150" y="10121"/>
                    <a:pt x="18150" y="9779"/>
                  </a:cubicBezTo>
                  <a:lnTo>
                    <a:pt x="18150" y="2000"/>
                  </a:lnTo>
                  <a:cubicBezTo>
                    <a:pt x="18150" y="1658"/>
                    <a:pt x="17871" y="1380"/>
                    <a:pt x="17529" y="1380"/>
                  </a:cubicBezTo>
                  <a:lnTo>
                    <a:pt x="5074" y="1380"/>
                  </a:lnTo>
                  <a:lnTo>
                    <a:pt x="4648" y="331"/>
                  </a:lnTo>
                  <a:cubicBezTo>
                    <a:pt x="4570" y="140"/>
                    <a:pt x="4364" y="1"/>
                    <a:pt x="4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3"/>
            <p:cNvSpPr/>
            <p:nvPr/>
          </p:nvSpPr>
          <p:spPr>
            <a:xfrm>
              <a:off x="6126337" y="4415889"/>
              <a:ext cx="17678" cy="75224"/>
            </a:xfrm>
            <a:custGeom>
              <a:avLst/>
              <a:gdLst/>
              <a:ahLst/>
              <a:cxnLst/>
              <a:rect l="l" t="t" r="r" b="b"/>
              <a:pathLst>
                <a:path w="533" h="2268" extrusionOk="0">
                  <a:moveTo>
                    <a:pt x="266" y="1"/>
                  </a:moveTo>
                  <a:cubicBezTo>
                    <a:pt x="120" y="1"/>
                    <a:pt x="0" y="120"/>
                    <a:pt x="0" y="266"/>
                  </a:cubicBezTo>
                  <a:lnTo>
                    <a:pt x="0" y="2002"/>
                  </a:lnTo>
                  <a:cubicBezTo>
                    <a:pt x="0" y="2149"/>
                    <a:pt x="120" y="2268"/>
                    <a:pt x="266" y="2268"/>
                  </a:cubicBezTo>
                  <a:cubicBezTo>
                    <a:pt x="413" y="2268"/>
                    <a:pt x="532" y="2149"/>
                    <a:pt x="532" y="2002"/>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3"/>
            <p:cNvSpPr/>
            <p:nvPr/>
          </p:nvSpPr>
          <p:spPr>
            <a:xfrm>
              <a:off x="6255027" y="4389090"/>
              <a:ext cx="253665" cy="181758"/>
            </a:xfrm>
            <a:custGeom>
              <a:avLst/>
              <a:gdLst/>
              <a:ahLst/>
              <a:cxnLst/>
              <a:rect l="l" t="t" r="r" b="b"/>
              <a:pathLst>
                <a:path w="7648" h="5480" extrusionOk="0">
                  <a:moveTo>
                    <a:pt x="2834" y="1728"/>
                  </a:moveTo>
                  <a:lnTo>
                    <a:pt x="2834" y="4949"/>
                  </a:lnTo>
                  <a:lnTo>
                    <a:pt x="1645" y="4949"/>
                  </a:lnTo>
                  <a:lnTo>
                    <a:pt x="1645" y="1728"/>
                  </a:lnTo>
                  <a:close/>
                  <a:moveTo>
                    <a:pt x="4332" y="533"/>
                  </a:moveTo>
                  <a:lnTo>
                    <a:pt x="4332" y="4949"/>
                  </a:lnTo>
                  <a:lnTo>
                    <a:pt x="3366" y="4949"/>
                  </a:lnTo>
                  <a:lnTo>
                    <a:pt x="3366" y="533"/>
                  </a:lnTo>
                  <a:close/>
                  <a:moveTo>
                    <a:pt x="5830" y="2812"/>
                  </a:moveTo>
                  <a:lnTo>
                    <a:pt x="5830" y="4949"/>
                  </a:lnTo>
                  <a:lnTo>
                    <a:pt x="4864" y="4949"/>
                  </a:lnTo>
                  <a:lnTo>
                    <a:pt x="4864" y="2812"/>
                  </a:lnTo>
                  <a:close/>
                  <a:moveTo>
                    <a:pt x="3239" y="1"/>
                  </a:moveTo>
                  <a:cubicBezTo>
                    <a:pt x="3016" y="1"/>
                    <a:pt x="2834" y="183"/>
                    <a:pt x="2834" y="405"/>
                  </a:cubicBezTo>
                  <a:lnTo>
                    <a:pt x="2834" y="1196"/>
                  </a:lnTo>
                  <a:lnTo>
                    <a:pt x="1518" y="1196"/>
                  </a:lnTo>
                  <a:cubicBezTo>
                    <a:pt x="1295" y="1196"/>
                    <a:pt x="1113" y="1378"/>
                    <a:pt x="1113" y="1600"/>
                  </a:cubicBezTo>
                  <a:lnTo>
                    <a:pt x="1113" y="4948"/>
                  </a:lnTo>
                  <a:lnTo>
                    <a:pt x="266" y="4948"/>
                  </a:lnTo>
                  <a:cubicBezTo>
                    <a:pt x="120" y="4948"/>
                    <a:pt x="1" y="5067"/>
                    <a:pt x="1" y="5214"/>
                  </a:cubicBezTo>
                  <a:cubicBezTo>
                    <a:pt x="1" y="5360"/>
                    <a:pt x="120" y="5479"/>
                    <a:pt x="266" y="5479"/>
                  </a:cubicBezTo>
                  <a:lnTo>
                    <a:pt x="7382" y="5479"/>
                  </a:lnTo>
                  <a:cubicBezTo>
                    <a:pt x="7529" y="5479"/>
                    <a:pt x="7648" y="5360"/>
                    <a:pt x="7648" y="5214"/>
                  </a:cubicBezTo>
                  <a:cubicBezTo>
                    <a:pt x="7648" y="5067"/>
                    <a:pt x="7529" y="4949"/>
                    <a:pt x="7382" y="4949"/>
                  </a:cubicBezTo>
                  <a:lnTo>
                    <a:pt x="6362" y="4949"/>
                  </a:lnTo>
                  <a:lnTo>
                    <a:pt x="6362" y="2685"/>
                  </a:lnTo>
                  <a:cubicBezTo>
                    <a:pt x="6362" y="2462"/>
                    <a:pt x="6180" y="2280"/>
                    <a:pt x="5958" y="2280"/>
                  </a:cubicBezTo>
                  <a:lnTo>
                    <a:pt x="4864" y="2280"/>
                  </a:lnTo>
                  <a:lnTo>
                    <a:pt x="4864" y="405"/>
                  </a:lnTo>
                  <a:cubicBezTo>
                    <a:pt x="4864" y="183"/>
                    <a:pt x="4682" y="1"/>
                    <a:pt x="4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3"/>
            <p:cNvSpPr/>
            <p:nvPr/>
          </p:nvSpPr>
          <p:spPr>
            <a:xfrm>
              <a:off x="6530947" y="4371876"/>
              <a:ext cx="37446" cy="60398"/>
            </a:xfrm>
            <a:custGeom>
              <a:avLst/>
              <a:gdLst/>
              <a:ahLst/>
              <a:cxnLst/>
              <a:rect l="l" t="t" r="r" b="b"/>
              <a:pathLst>
                <a:path w="1129" h="1821" extrusionOk="0">
                  <a:moveTo>
                    <a:pt x="291" y="1"/>
                  </a:moveTo>
                  <a:cubicBezTo>
                    <a:pt x="223" y="1"/>
                    <a:pt x="156" y="27"/>
                    <a:pt x="104" y="78"/>
                  </a:cubicBezTo>
                  <a:cubicBezTo>
                    <a:pt x="0" y="183"/>
                    <a:pt x="0" y="351"/>
                    <a:pt x="104" y="455"/>
                  </a:cubicBezTo>
                  <a:lnTo>
                    <a:pt x="560" y="911"/>
                  </a:lnTo>
                  <a:lnTo>
                    <a:pt x="104" y="1367"/>
                  </a:lnTo>
                  <a:cubicBezTo>
                    <a:pt x="0" y="1471"/>
                    <a:pt x="0" y="1639"/>
                    <a:pt x="104" y="1743"/>
                  </a:cubicBezTo>
                  <a:cubicBezTo>
                    <a:pt x="156" y="1795"/>
                    <a:pt x="224" y="1821"/>
                    <a:pt x="292" y="1821"/>
                  </a:cubicBezTo>
                  <a:cubicBezTo>
                    <a:pt x="360" y="1821"/>
                    <a:pt x="428" y="1795"/>
                    <a:pt x="480" y="1743"/>
                  </a:cubicBezTo>
                  <a:lnTo>
                    <a:pt x="998" y="1224"/>
                  </a:lnTo>
                  <a:cubicBezTo>
                    <a:pt x="1082" y="1141"/>
                    <a:pt x="1129" y="1029"/>
                    <a:pt x="1129" y="911"/>
                  </a:cubicBezTo>
                  <a:cubicBezTo>
                    <a:pt x="1128" y="792"/>
                    <a:pt x="1082" y="681"/>
                    <a:pt x="998" y="598"/>
                  </a:cubicBezTo>
                  <a:lnTo>
                    <a:pt x="480" y="79"/>
                  </a:lnTo>
                  <a:cubicBezTo>
                    <a:pt x="428" y="27"/>
                    <a:pt x="359"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3"/>
            <p:cNvSpPr/>
            <p:nvPr/>
          </p:nvSpPr>
          <p:spPr>
            <a:xfrm>
              <a:off x="6466503" y="4331246"/>
              <a:ext cx="62090" cy="36617"/>
            </a:xfrm>
            <a:custGeom>
              <a:avLst/>
              <a:gdLst/>
              <a:ahLst/>
              <a:cxnLst/>
              <a:rect l="l" t="t" r="r" b="b"/>
              <a:pathLst>
                <a:path w="1872" h="1104" extrusionOk="0">
                  <a:moveTo>
                    <a:pt x="936" y="0"/>
                  </a:moveTo>
                  <a:cubicBezTo>
                    <a:pt x="818" y="0"/>
                    <a:pt x="706" y="47"/>
                    <a:pt x="623" y="131"/>
                  </a:cubicBezTo>
                  <a:lnTo>
                    <a:pt x="104" y="649"/>
                  </a:lnTo>
                  <a:cubicBezTo>
                    <a:pt x="1" y="753"/>
                    <a:pt x="1" y="921"/>
                    <a:pt x="104" y="1025"/>
                  </a:cubicBezTo>
                  <a:cubicBezTo>
                    <a:pt x="156" y="1076"/>
                    <a:pt x="224" y="1103"/>
                    <a:pt x="292" y="1103"/>
                  </a:cubicBezTo>
                  <a:cubicBezTo>
                    <a:pt x="360" y="1103"/>
                    <a:pt x="428" y="1076"/>
                    <a:pt x="480" y="1025"/>
                  </a:cubicBezTo>
                  <a:lnTo>
                    <a:pt x="936" y="569"/>
                  </a:lnTo>
                  <a:lnTo>
                    <a:pt x="1392" y="1025"/>
                  </a:lnTo>
                  <a:cubicBezTo>
                    <a:pt x="1444" y="1077"/>
                    <a:pt x="1512" y="1103"/>
                    <a:pt x="1580" y="1103"/>
                  </a:cubicBezTo>
                  <a:cubicBezTo>
                    <a:pt x="1648" y="1103"/>
                    <a:pt x="1716" y="1077"/>
                    <a:pt x="1768" y="1025"/>
                  </a:cubicBezTo>
                  <a:cubicBezTo>
                    <a:pt x="1871" y="921"/>
                    <a:pt x="1871" y="753"/>
                    <a:pt x="1768" y="649"/>
                  </a:cubicBezTo>
                  <a:lnTo>
                    <a:pt x="1249" y="131"/>
                  </a:lnTo>
                  <a:cubicBezTo>
                    <a:pt x="1166" y="47"/>
                    <a:pt x="1054"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3"/>
            <p:cNvSpPr/>
            <p:nvPr/>
          </p:nvSpPr>
          <p:spPr>
            <a:xfrm>
              <a:off x="6466503" y="4436321"/>
              <a:ext cx="62090" cy="36584"/>
            </a:xfrm>
            <a:custGeom>
              <a:avLst/>
              <a:gdLst/>
              <a:ahLst/>
              <a:cxnLst/>
              <a:rect l="l" t="t" r="r" b="b"/>
              <a:pathLst>
                <a:path w="1872" h="1103" extrusionOk="0">
                  <a:moveTo>
                    <a:pt x="292" y="0"/>
                  </a:moveTo>
                  <a:cubicBezTo>
                    <a:pt x="224" y="0"/>
                    <a:pt x="156" y="27"/>
                    <a:pt x="104" y="79"/>
                  </a:cubicBezTo>
                  <a:cubicBezTo>
                    <a:pt x="1" y="183"/>
                    <a:pt x="1" y="351"/>
                    <a:pt x="104" y="455"/>
                  </a:cubicBezTo>
                  <a:lnTo>
                    <a:pt x="623" y="973"/>
                  </a:lnTo>
                  <a:cubicBezTo>
                    <a:pt x="706" y="1056"/>
                    <a:pt x="818" y="1103"/>
                    <a:pt x="936" y="1103"/>
                  </a:cubicBezTo>
                  <a:cubicBezTo>
                    <a:pt x="1054" y="1103"/>
                    <a:pt x="1166" y="1056"/>
                    <a:pt x="1249" y="973"/>
                  </a:cubicBezTo>
                  <a:lnTo>
                    <a:pt x="1768" y="455"/>
                  </a:lnTo>
                  <a:cubicBezTo>
                    <a:pt x="1871" y="351"/>
                    <a:pt x="1871" y="183"/>
                    <a:pt x="1768" y="79"/>
                  </a:cubicBezTo>
                  <a:cubicBezTo>
                    <a:pt x="1716" y="27"/>
                    <a:pt x="1648" y="0"/>
                    <a:pt x="1580" y="0"/>
                  </a:cubicBezTo>
                  <a:cubicBezTo>
                    <a:pt x="1512" y="0"/>
                    <a:pt x="1444" y="27"/>
                    <a:pt x="1392" y="79"/>
                  </a:cubicBezTo>
                  <a:lnTo>
                    <a:pt x="936" y="535"/>
                  </a:lnTo>
                  <a:lnTo>
                    <a:pt x="480" y="79"/>
                  </a:lnTo>
                  <a:cubicBezTo>
                    <a:pt x="428" y="27"/>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3"/>
            <p:cNvSpPr/>
            <p:nvPr/>
          </p:nvSpPr>
          <p:spPr>
            <a:xfrm>
              <a:off x="6425309" y="4371876"/>
              <a:ext cx="38839" cy="60398"/>
            </a:xfrm>
            <a:custGeom>
              <a:avLst/>
              <a:gdLst/>
              <a:ahLst/>
              <a:cxnLst/>
              <a:rect l="l" t="t" r="r" b="b"/>
              <a:pathLst>
                <a:path w="1171" h="1821" extrusionOk="0">
                  <a:moveTo>
                    <a:pt x="879" y="1"/>
                  </a:moveTo>
                  <a:cubicBezTo>
                    <a:pt x="811" y="1"/>
                    <a:pt x="743" y="27"/>
                    <a:pt x="691" y="79"/>
                  </a:cubicBezTo>
                  <a:lnTo>
                    <a:pt x="173" y="598"/>
                  </a:lnTo>
                  <a:cubicBezTo>
                    <a:pt x="0" y="770"/>
                    <a:pt x="0" y="1052"/>
                    <a:pt x="173" y="1224"/>
                  </a:cubicBezTo>
                  <a:lnTo>
                    <a:pt x="691" y="1743"/>
                  </a:lnTo>
                  <a:cubicBezTo>
                    <a:pt x="744" y="1795"/>
                    <a:pt x="811" y="1821"/>
                    <a:pt x="879" y="1821"/>
                  </a:cubicBezTo>
                  <a:cubicBezTo>
                    <a:pt x="947" y="1821"/>
                    <a:pt x="1016" y="1795"/>
                    <a:pt x="1067" y="1743"/>
                  </a:cubicBezTo>
                  <a:cubicBezTo>
                    <a:pt x="1171" y="1639"/>
                    <a:pt x="1171" y="1471"/>
                    <a:pt x="1067" y="1367"/>
                  </a:cubicBezTo>
                  <a:lnTo>
                    <a:pt x="611" y="911"/>
                  </a:lnTo>
                  <a:lnTo>
                    <a:pt x="1067" y="455"/>
                  </a:lnTo>
                  <a:cubicBezTo>
                    <a:pt x="1171" y="351"/>
                    <a:pt x="1171" y="183"/>
                    <a:pt x="1067" y="79"/>
                  </a:cubicBezTo>
                  <a:cubicBezTo>
                    <a:pt x="1015" y="27"/>
                    <a:pt x="947"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3"/>
            <p:cNvSpPr/>
            <p:nvPr/>
          </p:nvSpPr>
          <p:spPr>
            <a:xfrm>
              <a:off x="6087962" y="4160334"/>
              <a:ext cx="114096" cy="17645"/>
            </a:xfrm>
            <a:custGeom>
              <a:avLst/>
              <a:gdLst/>
              <a:ahLst/>
              <a:cxnLst/>
              <a:rect l="l" t="t" r="r" b="b"/>
              <a:pathLst>
                <a:path w="3440" h="532" extrusionOk="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3"/>
            <p:cNvSpPr/>
            <p:nvPr/>
          </p:nvSpPr>
          <p:spPr>
            <a:xfrm>
              <a:off x="6087962" y="4192937"/>
              <a:ext cx="114096" cy="17678"/>
            </a:xfrm>
            <a:custGeom>
              <a:avLst/>
              <a:gdLst/>
              <a:ahLst/>
              <a:cxnLst/>
              <a:rect l="l" t="t" r="r" b="b"/>
              <a:pathLst>
                <a:path w="3440" h="533" extrusionOk="0">
                  <a:moveTo>
                    <a:pt x="266" y="1"/>
                  </a:moveTo>
                  <a:cubicBezTo>
                    <a:pt x="119" y="1"/>
                    <a:pt x="0" y="120"/>
                    <a:pt x="0" y="267"/>
                  </a:cubicBezTo>
                  <a:cubicBezTo>
                    <a:pt x="0" y="414"/>
                    <a:pt x="119" y="533"/>
                    <a:pt x="266" y="533"/>
                  </a:cubicBezTo>
                  <a:lnTo>
                    <a:pt x="3174" y="533"/>
                  </a:lnTo>
                  <a:cubicBezTo>
                    <a:pt x="3321" y="533"/>
                    <a:pt x="3440" y="414"/>
                    <a:pt x="3440" y="267"/>
                  </a:cubicBezTo>
                  <a:cubicBezTo>
                    <a:pt x="3440" y="120"/>
                    <a:pt x="3321" y="1"/>
                    <a:pt x="3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3"/>
            <p:cNvSpPr/>
            <p:nvPr/>
          </p:nvSpPr>
          <p:spPr>
            <a:xfrm>
              <a:off x="6087962" y="4225574"/>
              <a:ext cx="114096" cy="17678"/>
            </a:xfrm>
            <a:custGeom>
              <a:avLst/>
              <a:gdLst/>
              <a:ahLst/>
              <a:cxnLst/>
              <a:rect l="l" t="t" r="r" b="b"/>
              <a:pathLst>
                <a:path w="3440" h="533" extrusionOk="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3"/>
            <p:cNvSpPr/>
            <p:nvPr/>
          </p:nvSpPr>
          <p:spPr>
            <a:xfrm>
              <a:off x="6207067" y="4434695"/>
              <a:ext cx="67297" cy="17678"/>
            </a:xfrm>
            <a:custGeom>
              <a:avLst/>
              <a:gdLst/>
              <a:ahLst/>
              <a:cxnLst/>
              <a:rect l="l" t="t" r="r" b="b"/>
              <a:pathLst>
                <a:path w="2029" h="533" extrusionOk="0">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3"/>
            <p:cNvSpPr/>
            <p:nvPr/>
          </p:nvSpPr>
          <p:spPr>
            <a:xfrm>
              <a:off x="6207067" y="4459538"/>
              <a:ext cx="67297" cy="17645"/>
            </a:xfrm>
            <a:custGeom>
              <a:avLst/>
              <a:gdLst/>
              <a:ahLst/>
              <a:cxnLst/>
              <a:rect l="l" t="t" r="r" b="b"/>
              <a:pathLst>
                <a:path w="2029" h="532" extrusionOk="0">
                  <a:moveTo>
                    <a:pt x="267" y="0"/>
                  </a:moveTo>
                  <a:cubicBezTo>
                    <a:pt x="120" y="0"/>
                    <a:pt x="1" y="119"/>
                    <a:pt x="1" y="266"/>
                  </a:cubicBezTo>
                  <a:cubicBezTo>
                    <a:pt x="1" y="413"/>
                    <a:pt x="120" y="532"/>
                    <a:pt x="267" y="532"/>
                  </a:cubicBezTo>
                  <a:lnTo>
                    <a:pt x="1763" y="532"/>
                  </a:lnTo>
                  <a:cubicBezTo>
                    <a:pt x="1910" y="532"/>
                    <a:pt x="2029" y="413"/>
                    <a:pt x="2029" y="266"/>
                  </a:cubicBezTo>
                  <a:cubicBezTo>
                    <a:pt x="2029" y="119"/>
                    <a:pt x="1910" y="0"/>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3"/>
            <p:cNvSpPr/>
            <p:nvPr/>
          </p:nvSpPr>
          <p:spPr>
            <a:xfrm>
              <a:off x="6207067" y="4484347"/>
              <a:ext cx="67297" cy="17678"/>
            </a:xfrm>
            <a:custGeom>
              <a:avLst/>
              <a:gdLst/>
              <a:ahLst/>
              <a:cxnLst/>
              <a:rect l="l" t="t" r="r" b="b"/>
              <a:pathLst>
                <a:path w="2029" h="533" extrusionOk="0">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3"/>
            <p:cNvSpPr/>
            <p:nvPr/>
          </p:nvSpPr>
          <p:spPr>
            <a:xfrm>
              <a:off x="6469355" y="4373866"/>
              <a:ext cx="56385" cy="56418"/>
            </a:xfrm>
            <a:custGeom>
              <a:avLst/>
              <a:gdLst/>
              <a:ahLst/>
              <a:cxnLst/>
              <a:rect l="l" t="t" r="r" b="b"/>
              <a:pathLst>
                <a:path w="1700" h="1701" extrusionOk="0">
                  <a:moveTo>
                    <a:pt x="850" y="533"/>
                  </a:moveTo>
                  <a:cubicBezTo>
                    <a:pt x="1026" y="533"/>
                    <a:pt x="1167" y="675"/>
                    <a:pt x="1167" y="851"/>
                  </a:cubicBezTo>
                  <a:cubicBezTo>
                    <a:pt x="1167" y="1026"/>
                    <a:pt x="1026" y="1168"/>
                    <a:pt x="850" y="1168"/>
                  </a:cubicBezTo>
                  <a:cubicBezTo>
                    <a:pt x="674" y="1168"/>
                    <a:pt x="532" y="1026"/>
                    <a:pt x="532" y="851"/>
                  </a:cubicBezTo>
                  <a:cubicBezTo>
                    <a:pt x="532" y="675"/>
                    <a:pt x="674" y="533"/>
                    <a:pt x="850" y="533"/>
                  </a:cubicBezTo>
                  <a:close/>
                  <a:moveTo>
                    <a:pt x="850" y="1"/>
                  </a:moveTo>
                  <a:cubicBezTo>
                    <a:pt x="382" y="1"/>
                    <a:pt x="1" y="383"/>
                    <a:pt x="1" y="851"/>
                  </a:cubicBezTo>
                  <a:cubicBezTo>
                    <a:pt x="1" y="1319"/>
                    <a:pt x="382" y="1700"/>
                    <a:pt x="850" y="1700"/>
                  </a:cubicBezTo>
                  <a:cubicBezTo>
                    <a:pt x="1318" y="1700"/>
                    <a:pt x="1699" y="1319"/>
                    <a:pt x="1699" y="851"/>
                  </a:cubicBezTo>
                  <a:cubicBezTo>
                    <a:pt x="1699" y="383"/>
                    <a:pt x="1318"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ubtitle 1">
            <a:extLst>
              <a:ext uri="{FF2B5EF4-FFF2-40B4-BE49-F238E27FC236}">
                <a16:creationId xmlns:a16="http://schemas.microsoft.com/office/drawing/2014/main" id="{21FBCFCA-6509-4C91-B196-AABD230F91E0}"/>
              </a:ext>
            </a:extLst>
          </p:cNvPr>
          <p:cNvSpPr>
            <a:spLocks noGrp="1" noChangeArrowheads="1"/>
          </p:cNvSpPr>
          <p:nvPr>
            <p:ph type="subTitle" idx="2"/>
          </p:nvPr>
        </p:nvSpPr>
        <p:spPr bwMode="auto">
          <a:xfrm>
            <a:off x="1397493" y="3158400"/>
            <a:ext cx="2741756"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171450" marR="0" lvl="0" indent="-171450"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000" b="0" i="0" u="none" strike="noStrike" cap="none" normalizeH="0" baseline="0" dirty="0">
                <a:ln>
                  <a:noFill/>
                </a:ln>
                <a:solidFill>
                  <a:schemeClr val="tx1"/>
                </a:solidFill>
                <a:effectLst/>
                <a:latin typeface="Arial" panose="020B0604020202020204" pitchFamily="34" charset="0"/>
              </a:rPr>
              <a:t>The retail industry is undergoing significant transformation due to technological advancements, evolving customer expectations, and increased competition. Retailers must constantly adjust pricing strategies to maximize revenue, remain competitive, and satisfy customer expectations.</a:t>
            </a:r>
          </a:p>
        </p:txBody>
      </p:sp>
      <p:sp>
        <p:nvSpPr>
          <p:cNvPr id="3" name="Subtitle 2">
            <a:extLst>
              <a:ext uri="{FF2B5EF4-FFF2-40B4-BE49-F238E27FC236}">
                <a16:creationId xmlns:a16="http://schemas.microsoft.com/office/drawing/2014/main" id="{991318FA-7E64-2C3F-3E01-D4912D48135A}"/>
              </a:ext>
            </a:extLst>
          </p:cNvPr>
          <p:cNvSpPr>
            <a:spLocks noGrp="1" noChangeArrowheads="1"/>
          </p:cNvSpPr>
          <p:nvPr>
            <p:ph type="subTitle" idx="1"/>
          </p:nvPr>
        </p:nvSpPr>
        <p:spPr bwMode="auto">
          <a:xfrm>
            <a:off x="5119826" y="3382768"/>
            <a:ext cx="2331528" cy="1015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chemeClr val="tx1"/>
                </a:solidFill>
                <a:effectLst/>
                <a:latin typeface="Arial" panose="020B0604020202020204" pitchFamily="34" charset="0"/>
              </a:rPr>
              <a:t>Balancing profitability with customer satisfaction is crucial for the retail industry, as overpricing can reduce sales, underpricing can harm brand reputation, and erode market adaptability.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4" name="Google Shape;1254;p36"/>
          <p:cNvSpPr txBox="1">
            <a:spLocks noGrp="1"/>
          </p:cNvSpPr>
          <p:nvPr>
            <p:ph type="title"/>
          </p:nvPr>
        </p:nvSpPr>
        <p:spPr>
          <a:xfrm>
            <a:off x="343862" y="515569"/>
            <a:ext cx="8265871"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PROBLEM SOLVING APPROACHES</a:t>
            </a:r>
            <a:endParaRPr dirty="0"/>
          </a:p>
        </p:txBody>
      </p:sp>
      <p:graphicFrame>
        <p:nvGraphicFramePr>
          <p:cNvPr id="1255" name="Google Shape;1255;p36"/>
          <p:cNvGraphicFramePr/>
          <p:nvPr>
            <p:extLst>
              <p:ext uri="{D42A27DB-BD31-4B8C-83A1-F6EECF244321}">
                <p14:modId xmlns:p14="http://schemas.microsoft.com/office/powerpoint/2010/main" val="798781348"/>
              </p:ext>
            </p:extLst>
          </p:nvPr>
        </p:nvGraphicFramePr>
        <p:xfrm>
          <a:off x="720000" y="1589381"/>
          <a:ext cx="7704000" cy="3169740"/>
        </p:xfrm>
        <a:graphic>
          <a:graphicData uri="http://schemas.openxmlformats.org/drawingml/2006/table">
            <a:tbl>
              <a:tblPr>
                <a:noFill/>
                <a:tableStyleId>{DB01BFD9-584C-44CE-9526-05F79F33BA3D}</a:tableStyleId>
              </a:tblPr>
              <a:tblGrid>
                <a:gridCol w="2371800">
                  <a:extLst>
                    <a:ext uri="{9D8B030D-6E8A-4147-A177-3AD203B41FA5}">
                      <a16:colId xmlns:a16="http://schemas.microsoft.com/office/drawing/2014/main" val="20000"/>
                    </a:ext>
                  </a:extLst>
                </a:gridCol>
                <a:gridCol w="5332200">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en-IN" sz="1200" b="1" dirty="0">
                          <a:solidFill>
                            <a:schemeClr val="tx1"/>
                          </a:solidFill>
                        </a:rPr>
                        <a:t>Fixed Pricing Models</a:t>
                      </a:r>
                      <a:endParaRPr sz="1100" b="1" dirty="0">
                        <a:solidFill>
                          <a:schemeClr val="tx1"/>
                        </a:solidFill>
                        <a:latin typeface="Montserrat Black"/>
                        <a:ea typeface="Montserrat Black"/>
                        <a:cs typeface="Montserrat Black"/>
                        <a:sym typeface="Montserrat Black"/>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02E8A">
                        <a:alpha val="33000"/>
                      </a:srgbClr>
                    </a:solidFill>
                  </a:tcPr>
                </a:tc>
                <a:tc>
                  <a:txBody>
                    <a:bodyPr/>
                    <a:lstStyle/>
                    <a:p>
                      <a:pPr marL="0" lvl="0" indent="0" algn="l" rtl="0">
                        <a:spcBef>
                          <a:spcPts val="0"/>
                        </a:spcBef>
                        <a:spcAft>
                          <a:spcPts val="1600"/>
                        </a:spcAft>
                        <a:buNone/>
                      </a:pPr>
                      <a:r>
                        <a:rPr lang="en-US" sz="1100" dirty="0">
                          <a:solidFill>
                            <a:schemeClr val="tx1"/>
                          </a:solidFill>
                        </a:rPr>
                        <a:t>Traditional pricing </a:t>
                      </a:r>
                      <a:r>
                        <a:rPr lang="en-US" sz="1050" dirty="0">
                          <a:solidFill>
                            <a:schemeClr val="tx1"/>
                          </a:solidFill>
                        </a:rPr>
                        <a:t>strategies</a:t>
                      </a:r>
                      <a:r>
                        <a:rPr lang="en-US" sz="1100" dirty="0">
                          <a:solidFill>
                            <a:schemeClr val="tx1"/>
                          </a:solidFill>
                        </a:rPr>
                        <a:t> rigidly based on set rules, not adaptable to customer behavior or market fluctuations</a:t>
                      </a:r>
                      <a:r>
                        <a:rPr lang="en-US" sz="900" dirty="0"/>
                        <a:t>.</a:t>
                      </a:r>
                      <a:endParaRPr sz="800" dirty="0">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n-IN" sz="1200" b="1" dirty="0">
                          <a:solidFill>
                            <a:schemeClr val="tx1"/>
                          </a:solidFill>
                        </a:rPr>
                        <a:t>Adaptive Pricing Algorithms</a:t>
                      </a:r>
                      <a:endParaRPr sz="1100" b="1" dirty="0">
                        <a:solidFill>
                          <a:schemeClr val="tx1"/>
                        </a:solidFill>
                        <a:latin typeface="Montserrat Black"/>
                        <a:ea typeface="Montserrat Black"/>
                        <a:cs typeface="Montserrat Black"/>
                        <a:sym typeface="Montserrat Black"/>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02E8A">
                        <a:alpha val="33000"/>
                      </a:srgbClr>
                    </a:solidFill>
                  </a:tcPr>
                </a:tc>
                <a:tc>
                  <a:txBody>
                    <a:bodyPr/>
                    <a:lstStyle/>
                    <a:p>
                      <a:pPr marL="0" marR="0" lvl="0" indent="0" algn="l" rtl="0">
                        <a:lnSpc>
                          <a:spcPct val="100000"/>
                        </a:lnSpc>
                        <a:spcBef>
                          <a:spcPts val="0"/>
                        </a:spcBef>
                        <a:spcAft>
                          <a:spcPts val="1600"/>
                        </a:spcAft>
                        <a:buNone/>
                      </a:pPr>
                      <a:r>
                        <a:rPr lang="en-US" sz="1100" dirty="0">
                          <a:solidFill>
                            <a:schemeClr val="tx1"/>
                          </a:solidFill>
                        </a:rPr>
                        <a:t>Real-time price adjustments based on factors like inventory levels, demand trends, and competitor prices.</a:t>
                      </a:r>
                      <a:endParaRPr sz="1050" dirty="0">
                        <a:solidFill>
                          <a:schemeClr val="tx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n-IN" sz="1200" b="1" dirty="0">
                          <a:solidFill>
                            <a:schemeClr val="tx1"/>
                          </a:solidFill>
                        </a:rPr>
                        <a:t>Customized Pricing</a:t>
                      </a:r>
                      <a:endParaRPr sz="1100" b="1" dirty="0">
                        <a:solidFill>
                          <a:schemeClr val="tx1"/>
                        </a:solidFill>
                        <a:latin typeface="Montserrat Black"/>
                        <a:ea typeface="Montserrat Black"/>
                        <a:cs typeface="Montserrat Black"/>
                        <a:sym typeface="Montserrat Black"/>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02E8A">
                        <a:alpha val="33000"/>
                      </a:srgbClr>
                    </a:solidFill>
                  </a:tcPr>
                </a:tc>
                <a:tc>
                  <a:txBody>
                    <a:bodyPr/>
                    <a:lstStyle/>
                    <a:p>
                      <a:pPr marL="0" lvl="0" indent="0" algn="l" rtl="0">
                        <a:spcBef>
                          <a:spcPts val="0"/>
                        </a:spcBef>
                        <a:spcAft>
                          <a:spcPts val="1600"/>
                        </a:spcAft>
                        <a:buNone/>
                      </a:pPr>
                      <a:r>
                        <a:rPr lang="en-US" sz="1100" dirty="0">
                          <a:solidFill>
                            <a:schemeClr val="tx1"/>
                          </a:solidFill>
                        </a:rPr>
                        <a:t>Machine learning techniques personalize prices based on customer data, raising concerns about data privacy and fairness</a:t>
                      </a:r>
                      <a:r>
                        <a:rPr lang="en-US" sz="1000" dirty="0"/>
                        <a:t>.</a:t>
                      </a:r>
                      <a:endParaRPr sz="950" dirty="0">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en-IN" sz="1200" b="1" dirty="0">
                          <a:solidFill>
                            <a:schemeClr val="tx1"/>
                          </a:solidFill>
                        </a:rPr>
                        <a:t>Revenue Optimization Techniques</a:t>
                      </a:r>
                      <a:endParaRPr sz="1100" b="1" dirty="0">
                        <a:solidFill>
                          <a:schemeClr val="tx1"/>
                        </a:solidFill>
                        <a:latin typeface="Montserrat Black"/>
                        <a:ea typeface="Montserrat Black"/>
                        <a:cs typeface="Montserrat Black"/>
                        <a:sym typeface="Montserrat Black"/>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02E8A">
                        <a:alpha val="33000"/>
                      </a:srgbClr>
                    </a:solidFill>
                  </a:tcPr>
                </a:tc>
                <a:tc>
                  <a:txBody>
                    <a:bodyPr/>
                    <a:lstStyle/>
                    <a:p>
                      <a:pPr marL="0" lvl="0" indent="0" algn="l" rtl="0">
                        <a:spcBef>
                          <a:spcPts val="0"/>
                        </a:spcBef>
                        <a:spcAft>
                          <a:spcPts val="1600"/>
                        </a:spcAft>
                        <a:buNone/>
                      </a:pPr>
                      <a:r>
                        <a:rPr lang="en-IN" sz="1100" dirty="0">
                          <a:solidFill>
                            <a:schemeClr val="dk1"/>
                          </a:solidFill>
                          <a:latin typeface="Montserrat"/>
                          <a:ea typeface="Montserrat"/>
                          <a:cs typeface="Montserrat"/>
                          <a:sym typeface="Montserrat"/>
                        </a:rPr>
                        <a:t>Linear </a:t>
                      </a:r>
                      <a:r>
                        <a:rPr lang="en-US" sz="1200" dirty="0">
                          <a:solidFill>
                            <a:schemeClr val="tx1"/>
                          </a:solidFill>
                        </a:rPr>
                        <a:t>programming or reinforcement learning balance profit maximization and customer retention, requiring high computational resources.</a:t>
                      </a:r>
                      <a:endParaRPr sz="1100" dirty="0">
                        <a:solidFill>
                          <a:schemeClr val="tx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None/>
                      </a:pPr>
                      <a:r>
                        <a:rPr lang="en-IN" sz="1200" b="1" dirty="0">
                          <a:solidFill>
                            <a:schemeClr val="tx1"/>
                          </a:solidFill>
                        </a:rPr>
                        <a:t>Psychological Pricing Insights</a:t>
                      </a:r>
                      <a:endParaRPr sz="1100" b="1" dirty="0">
                        <a:solidFill>
                          <a:schemeClr val="tx1"/>
                        </a:solidFill>
                        <a:latin typeface="Montserrat Black"/>
                        <a:ea typeface="Montserrat Black"/>
                        <a:cs typeface="Montserrat Black"/>
                        <a:sym typeface="Montserrat Black"/>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02E8A">
                        <a:alpha val="33000"/>
                      </a:srgbClr>
                    </a:solidFill>
                  </a:tcPr>
                </a:tc>
                <a:tc>
                  <a:txBody>
                    <a:bodyPr/>
                    <a:lstStyle/>
                    <a:p>
                      <a:pPr marL="0" lvl="0" indent="0" algn="l" rtl="0">
                        <a:spcBef>
                          <a:spcPts val="0"/>
                        </a:spcBef>
                        <a:spcAft>
                          <a:spcPts val="0"/>
                        </a:spcAft>
                        <a:buNone/>
                      </a:pPr>
                      <a:r>
                        <a:rPr lang="en-US" sz="1100" dirty="0">
                          <a:solidFill>
                            <a:schemeClr val="tx1"/>
                          </a:solidFill>
                        </a:rPr>
                        <a:t>Understanding psychological factors influencing customer purchasing decisions.</a:t>
                      </a:r>
                      <a:br>
                        <a:rPr lang="en-US" sz="1100" dirty="0">
                          <a:solidFill>
                            <a:schemeClr val="tx1"/>
                          </a:solidFill>
                        </a:rPr>
                      </a:br>
                      <a:endParaRPr sz="1050" dirty="0">
                        <a:solidFill>
                          <a:schemeClr val="tx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286225">
                <a:tc>
                  <a:txBody>
                    <a:bodyPr/>
                    <a:lstStyle/>
                    <a:p>
                      <a:pPr marL="0" lvl="0" indent="0" algn="l" rtl="0">
                        <a:spcBef>
                          <a:spcPts val="0"/>
                        </a:spcBef>
                        <a:spcAft>
                          <a:spcPts val="0"/>
                        </a:spcAft>
                        <a:buNone/>
                      </a:pPr>
                      <a:r>
                        <a:rPr lang="en-IN" sz="1400" b="1" dirty="0">
                          <a:solidFill>
                            <a:schemeClr val="tx1"/>
                          </a:solidFill>
                        </a:rPr>
                        <a:t>Integrated Pricing Models</a:t>
                      </a:r>
                      <a:r>
                        <a:rPr lang="en" sz="1200" b="1" dirty="0">
                          <a:solidFill>
                            <a:schemeClr val="tx1"/>
                          </a:solidFill>
                          <a:latin typeface="Montserrat Black"/>
                          <a:ea typeface="Montserrat Black"/>
                          <a:cs typeface="Montserrat Black"/>
                          <a:sym typeface="Montserrat Black"/>
                        </a:rPr>
                        <a:t> </a:t>
                      </a:r>
                      <a:endParaRPr sz="1200" b="1" dirty="0">
                        <a:solidFill>
                          <a:schemeClr val="tx1"/>
                        </a:solidFill>
                        <a:latin typeface="Montserrat Black"/>
                        <a:ea typeface="Montserrat Black"/>
                        <a:cs typeface="Montserrat Black"/>
                        <a:sym typeface="Montserrat Black"/>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02E8A">
                        <a:alpha val="33000"/>
                      </a:srgbClr>
                    </a:solidFill>
                  </a:tcPr>
                </a:tc>
                <a:tc>
                  <a:txBody>
                    <a:bodyPr/>
                    <a:lstStyle/>
                    <a:p>
                      <a:pPr marL="0" lvl="0" indent="0" algn="l" rtl="0">
                        <a:spcBef>
                          <a:spcPts val="0"/>
                        </a:spcBef>
                        <a:spcAft>
                          <a:spcPts val="1600"/>
                        </a:spcAft>
                        <a:buNone/>
                      </a:pPr>
                      <a:r>
                        <a:rPr lang="en-US" sz="1100" dirty="0">
                          <a:solidFill>
                            <a:schemeClr val="tx1"/>
                          </a:solidFill>
                        </a:rPr>
                        <a:t>Combining dynamic pricing with consumer psychology insights for a holistic strategy</a:t>
                      </a:r>
                      <a:r>
                        <a:rPr lang="en-US" sz="1000" dirty="0">
                          <a:solidFill>
                            <a:schemeClr val="tx1"/>
                          </a:solidFill>
                        </a:rPr>
                        <a:t>.</a:t>
                      </a:r>
                      <a:endParaRPr sz="950" dirty="0">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256" name="Google Shape;1256;p36"/>
          <p:cNvSpPr txBox="1"/>
          <p:nvPr/>
        </p:nvSpPr>
        <p:spPr>
          <a:xfrm>
            <a:off x="1496040" y="4637201"/>
            <a:ext cx="7704000" cy="27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b="1" dirty="0">
              <a:solidFill>
                <a:schemeClr val="dk1"/>
              </a:solidFill>
              <a:latin typeface="Montserrat"/>
              <a:ea typeface="Montserrat"/>
              <a:cs typeface="Montserrat"/>
              <a:sym typeface="Montserrat"/>
            </a:endParaRPr>
          </a:p>
        </p:txBody>
      </p:sp>
      <p:sp>
        <p:nvSpPr>
          <p:cNvPr id="1257" name="Google Shape;1257;p36"/>
          <p:cNvSpPr txBox="1"/>
          <p:nvPr/>
        </p:nvSpPr>
        <p:spPr>
          <a:xfrm>
            <a:off x="722400" y="5033167"/>
            <a:ext cx="38496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000" dirty="0">
              <a:solidFill>
                <a:schemeClr val="dk1"/>
              </a:solidFill>
              <a:latin typeface="Montserrat Black"/>
              <a:ea typeface="Montserrat Black"/>
              <a:cs typeface="Montserrat Black"/>
              <a:sym typeface="Montserrat Black"/>
            </a:endParaRPr>
          </a:p>
        </p:txBody>
      </p:sp>
      <p:sp>
        <p:nvSpPr>
          <p:cNvPr id="1258" name="Google Shape;1258;p36"/>
          <p:cNvSpPr txBox="1"/>
          <p:nvPr/>
        </p:nvSpPr>
        <p:spPr>
          <a:xfrm>
            <a:off x="4538143" y="4679317"/>
            <a:ext cx="38496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br>
              <a:rPr lang="en" sz="1000" dirty="0">
                <a:solidFill>
                  <a:schemeClr val="dk1"/>
                </a:solidFill>
                <a:latin typeface="Montserrat"/>
                <a:ea typeface="Montserrat"/>
                <a:cs typeface="Montserrat"/>
                <a:sym typeface="Montserrat"/>
              </a:rPr>
            </a:br>
            <a:endParaRPr sz="1000" dirty="0">
              <a:solidFill>
                <a:schemeClr val="dk1"/>
              </a:solidFill>
              <a:latin typeface="Montserrat Black"/>
              <a:ea typeface="Montserrat Black"/>
              <a:cs typeface="Montserrat Black"/>
              <a:sym typeface="Montserrat Black"/>
            </a:endParaRPr>
          </a:p>
          <a:p>
            <a:pPr marL="0" lvl="0" indent="0" algn="ctr" rtl="0">
              <a:spcBef>
                <a:spcPts val="0"/>
              </a:spcBef>
              <a:spcAft>
                <a:spcPts val="0"/>
              </a:spcAft>
              <a:buNone/>
            </a:pPr>
            <a:endParaRPr sz="1000" dirty="0">
              <a:solidFill>
                <a:schemeClr val="dk1"/>
              </a:solidFill>
              <a:latin typeface="Montserrat"/>
              <a:ea typeface="Montserrat"/>
              <a:cs typeface="Montserrat"/>
              <a:sym typeface="Montserrat"/>
            </a:endParaRPr>
          </a:p>
        </p:txBody>
      </p:sp>
      <p:grpSp>
        <p:nvGrpSpPr>
          <p:cNvPr id="1262" name="Google Shape;1262;p36"/>
          <p:cNvGrpSpPr/>
          <p:nvPr/>
        </p:nvGrpSpPr>
        <p:grpSpPr>
          <a:xfrm>
            <a:off x="7018524" y="4833367"/>
            <a:ext cx="76825" cy="76800"/>
            <a:chOff x="3104875" y="1099400"/>
            <a:chExt cx="76825" cy="76800"/>
          </a:xfrm>
        </p:grpSpPr>
        <p:sp>
          <p:nvSpPr>
            <p:cNvPr id="1263" name="Google Shape;1263;p3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68" name="Google Shape;1268;p36"/>
          <p:cNvPicPr preferRelativeResize="0"/>
          <p:nvPr/>
        </p:nvPicPr>
        <p:blipFill rotWithShape="1">
          <a:blip r:embed="rId3">
            <a:alphaModFix/>
          </a:blip>
          <a:srcRect l="18647" t="7960" r="8852" b="8336"/>
          <a:stretch/>
        </p:blipFill>
        <p:spPr>
          <a:xfrm rot="-1406552">
            <a:off x="139702" y="108490"/>
            <a:ext cx="1025168" cy="665781"/>
          </a:xfrm>
          <a:prstGeom prst="rect">
            <a:avLst/>
          </a:prstGeom>
          <a:noFill/>
          <a:ln>
            <a:noFill/>
          </a:ln>
        </p:spPr>
      </p:pic>
      <p:sp>
        <p:nvSpPr>
          <p:cNvPr id="18" name="Rectangle 2">
            <a:extLst>
              <a:ext uri="{FF2B5EF4-FFF2-40B4-BE49-F238E27FC236}">
                <a16:creationId xmlns:a16="http://schemas.microsoft.com/office/drawing/2014/main" id="{5A84AEBA-AD84-B1AF-B5B3-C05899187210}"/>
              </a:ext>
            </a:extLst>
          </p:cNvPr>
          <p:cNvSpPr>
            <a:spLocks noChangeArrowheads="1"/>
          </p:cNvSpPr>
          <p:nvPr/>
        </p:nvSpPr>
        <p:spPr bwMode="auto">
          <a:xfrm>
            <a:off x="652286" y="149924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Problem-Solving Solutions and Approaches:</a:t>
            </a: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24CB0FF3-51E6-2E56-8705-595A5785BF81}"/>
              </a:ext>
            </a:extLst>
          </p:cNvPr>
          <p:cNvSpPr>
            <a:spLocks noGrp="1"/>
          </p:cNvSpPr>
          <p:nvPr>
            <p:ph type="subTitle" idx="1"/>
          </p:nvPr>
        </p:nvSpPr>
        <p:spPr>
          <a:xfrm>
            <a:off x="5697444" y="888771"/>
            <a:ext cx="2468700" cy="484500"/>
          </a:xfrm>
        </p:spPr>
        <p:txBody>
          <a:bodyPr/>
          <a:lstStyle/>
          <a:p>
            <a:pPr algn="ctr"/>
            <a:r>
              <a:rPr lang="en-US" sz="1600" b="1" dirty="0"/>
              <a:t>Limitation</a:t>
            </a:r>
            <a:endParaRPr lang="en-IN" sz="1600" b="1" dirty="0"/>
          </a:p>
        </p:txBody>
      </p:sp>
      <p:sp>
        <p:nvSpPr>
          <p:cNvPr id="4" name="Title 3">
            <a:extLst>
              <a:ext uri="{FF2B5EF4-FFF2-40B4-BE49-F238E27FC236}">
                <a16:creationId xmlns:a16="http://schemas.microsoft.com/office/drawing/2014/main" id="{83CAA558-6CF5-A075-9619-7D7FD1129A84}"/>
              </a:ext>
            </a:extLst>
          </p:cNvPr>
          <p:cNvSpPr>
            <a:spLocks noGrp="1"/>
          </p:cNvSpPr>
          <p:nvPr>
            <p:ph type="title" idx="2"/>
          </p:nvPr>
        </p:nvSpPr>
        <p:spPr>
          <a:xfrm>
            <a:off x="818299" y="849181"/>
            <a:ext cx="1136345" cy="484500"/>
          </a:xfrm>
        </p:spPr>
        <p:txBody>
          <a:bodyPr/>
          <a:lstStyle/>
          <a:p>
            <a:r>
              <a:rPr lang="en-US" sz="1600" b="1" dirty="0"/>
              <a:t>Solution</a:t>
            </a:r>
            <a:endParaRPr lang="en-IN" sz="1600" b="1" dirty="0"/>
          </a:p>
        </p:txBody>
      </p:sp>
      <p:sp>
        <p:nvSpPr>
          <p:cNvPr id="5" name="Subtitle 4">
            <a:extLst>
              <a:ext uri="{FF2B5EF4-FFF2-40B4-BE49-F238E27FC236}">
                <a16:creationId xmlns:a16="http://schemas.microsoft.com/office/drawing/2014/main" id="{181AF9B9-4840-5ACB-8A71-9510FC497B79}"/>
              </a:ext>
            </a:extLst>
          </p:cNvPr>
          <p:cNvSpPr>
            <a:spLocks noGrp="1"/>
          </p:cNvSpPr>
          <p:nvPr>
            <p:ph type="subTitle" idx="3"/>
          </p:nvPr>
        </p:nvSpPr>
        <p:spPr>
          <a:xfrm>
            <a:off x="1954644" y="866470"/>
            <a:ext cx="3742800" cy="484500"/>
          </a:xfrm>
        </p:spPr>
        <p:txBody>
          <a:bodyPr/>
          <a:lstStyle/>
          <a:p>
            <a:pPr algn="ctr"/>
            <a:r>
              <a:rPr lang="en-US" sz="1600" b="1" dirty="0"/>
              <a:t>Strengths</a:t>
            </a:r>
            <a:endParaRPr lang="en-IN" sz="1600" b="1" dirty="0"/>
          </a:p>
        </p:txBody>
      </p:sp>
      <p:sp>
        <p:nvSpPr>
          <p:cNvPr id="6" name="Subtitle 5">
            <a:extLst>
              <a:ext uri="{FF2B5EF4-FFF2-40B4-BE49-F238E27FC236}">
                <a16:creationId xmlns:a16="http://schemas.microsoft.com/office/drawing/2014/main" id="{5151B1D8-8547-79E6-5E45-25F3CD36A40E}"/>
              </a:ext>
            </a:extLst>
          </p:cNvPr>
          <p:cNvSpPr>
            <a:spLocks noGrp="1"/>
          </p:cNvSpPr>
          <p:nvPr>
            <p:ph type="subTitle" idx="4"/>
          </p:nvPr>
        </p:nvSpPr>
        <p:spPr>
          <a:xfrm>
            <a:off x="5572304" y="1388500"/>
            <a:ext cx="2650224" cy="484500"/>
          </a:xfrm>
        </p:spPr>
        <p:txBody>
          <a:bodyPr/>
          <a:lstStyle/>
          <a:p>
            <a:pPr algn="ctr"/>
            <a:r>
              <a:rPr lang="en-US" sz="1200" b="0" i="0" dirty="0">
                <a:effectLst/>
                <a:latin typeface="Arial" panose="020B0604020202020204" pitchFamily="34" charset="0"/>
                <a:cs typeface="Arial" panose="020B0604020202020204" pitchFamily="34" charset="0"/>
              </a:rPr>
              <a:t>Lacks flexibility and does not adapt to customer</a:t>
            </a:r>
            <a:endParaRPr lang="en-IN" sz="1200" dirty="0">
              <a:latin typeface="Arial" panose="020B0604020202020204" pitchFamily="34" charset="0"/>
              <a:cs typeface="Arial" panose="020B0604020202020204" pitchFamily="34" charset="0"/>
            </a:endParaRPr>
          </a:p>
        </p:txBody>
      </p:sp>
      <p:sp>
        <p:nvSpPr>
          <p:cNvPr id="9" name="Subtitle 8">
            <a:extLst>
              <a:ext uri="{FF2B5EF4-FFF2-40B4-BE49-F238E27FC236}">
                <a16:creationId xmlns:a16="http://schemas.microsoft.com/office/drawing/2014/main" id="{9D971629-A5FE-7AF4-7ACB-23AB49D0D7E1}"/>
              </a:ext>
            </a:extLst>
          </p:cNvPr>
          <p:cNvSpPr>
            <a:spLocks noGrp="1"/>
          </p:cNvSpPr>
          <p:nvPr>
            <p:ph type="subTitle" idx="7"/>
          </p:nvPr>
        </p:nvSpPr>
        <p:spPr>
          <a:xfrm>
            <a:off x="5341209" y="2163096"/>
            <a:ext cx="3359287" cy="484500"/>
          </a:xfrm>
        </p:spPr>
        <p:txBody>
          <a:bodyPr/>
          <a:lstStyle/>
          <a:p>
            <a:pPr algn="ctr"/>
            <a:r>
              <a:rPr lang="en-US" sz="1200" b="0" i="0" dirty="0">
                <a:effectLst/>
                <a:latin typeface="Arial" panose="020B0604020202020204" pitchFamily="34" charset="0"/>
                <a:cs typeface="Arial" panose="020B0604020202020204" pitchFamily="34" charset="0"/>
              </a:rPr>
              <a:t>Can lead to customer dissatisfaction</a:t>
            </a:r>
          </a:p>
          <a:p>
            <a:pPr algn="ctr"/>
            <a:r>
              <a:rPr lang="en-US" sz="1200" b="0" i="0" dirty="0">
                <a:effectLst/>
                <a:latin typeface="Arial" panose="020B0604020202020204" pitchFamily="34" charset="0"/>
                <a:cs typeface="Arial" panose="020B0604020202020204" pitchFamily="34" charset="0"/>
              </a:rPr>
              <a:t>and requires complex data management. </a:t>
            </a:r>
            <a:br>
              <a:rPr lang="en-US" dirty="0"/>
            </a:br>
            <a:endParaRPr lang="en-IN" dirty="0"/>
          </a:p>
        </p:txBody>
      </p:sp>
      <p:sp>
        <p:nvSpPr>
          <p:cNvPr id="10" name="Title 9">
            <a:extLst>
              <a:ext uri="{FF2B5EF4-FFF2-40B4-BE49-F238E27FC236}">
                <a16:creationId xmlns:a16="http://schemas.microsoft.com/office/drawing/2014/main" id="{04294E6C-DEB0-E9D2-460E-41B37CEAA136}"/>
              </a:ext>
            </a:extLst>
          </p:cNvPr>
          <p:cNvSpPr>
            <a:spLocks noGrp="1"/>
          </p:cNvSpPr>
          <p:nvPr>
            <p:ph type="title" idx="8"/>
          </p:nvPr>
        </p:nvSpPr>
        <p:spPr>
          <a:xfrm>
            <a:off x="197268" y="2209514"/>
            <a:ext cx="2378406" cy="484500"/>
          </a:xfrm>
        </p:spPr>
        <p:txBody>
          <a:bodyPr/>
          <a:lstStyle/>
          <a:p>
            <a:r>
              <a:rPr lang="en-IN" sz="1400" b="1" dirty="0">
                <a:solidFill>
                  <a:schemeClr val="tx1"/>
                </a:solidFill>
                <a:latin typeface="Arial" panose="020B0604020202020204" pitchFamily="34" charset="0"/>
                <a:cs typeface="Arial" panose="020B0604020202020204" pitchFamily="34" charset="0"/>
              </a:rPr>
              <a:t>Adaptive Pricing Algorithms:</a:t>
            </a:r>
            <a:br>
              <a:rPr lang="en-IN" sz="1400" dirty="0">
                <a:solidFill>
                  <a:schemeClr val="tx1"/>
                </a:solidFill>
                <a:latin typeface="Montserrat Black"/>
                <a:ea typeface="Montserrat Black"/>
                <a:cs typeface="Montserrat Black"/>
                <a:sym typeface="Montserrat Black"/>
              </a:rPr>
            </a:br>
            <a:endParaRPr lang="en-IN" sz="1600" dirty="0"/>
          </a:p>
        </p:txBody>
      </p:sp>
      <p:sp>
        <p:nvSpPr>
          <p:cNvPr id="12" name="Subtitle 11">
            <a:extLst>
              <a:ext uri="{FF2B5EF4-FFF2-40B4-BE49-F238E27FC236}">
                <a16:creationId xmlns:a16="http://schemas.microsoft.com/office/drawing/2014/main" id="{C4892800-0873-BFB7-8123-52864AEB35A9}"/>
              </a:ext>
            </a:extLst>
          </p:cNvPr>
          <p:cNvSpPr>
            <a:spLocks noGrp="1"/>
          </p:cNvSpPr>
          <p:nvPr>
            <p:ph type="subTitle" idx="13"/>
          </p:nvPr>
        </p:nvSpPr>
        <p:spPr>
          <a:xfrm>
            <a:off x="5468959" y="2778965"/>
            <a:ext cx="3100208" cy="484500"/>
          </a:xfrm>
        </p:spPr>
        <p:txBody>
          <a:bodyPr/>
          <a:lstStyle/>
          <a:p>
            <a:pPr algn="ctr"/>
            <a:r>
              <a:rPr lang="en-US" sz="1200" b="0" i="0" dirty="0">
                <a:effectLst/>
                <a:latin typeface="Open Sans" panose="020B0606030504020204" pitchFamily="34" charset="0"/>
              </a:rPr>
              <a:t>Raises data privacy concerns and can be seen as unfair by customers.</a:t>
            </a:r>
            <a:endParaRPr lang="en-IN" sz="1200" dirty="0"/>
          </a:p>
        </p:txBody>
      </p:sp>
      <p:sp>
        <p:nvSpPr>
          <p:cNvPr id="13" name="Title 12">
            <a:extLst>
              <a:ext uri="{FF2B5EF4-FFF2-40B4-BE49-F238E27FC236}">
                <a16:creationId xmlns:a16="http://schemas.microsoft.com/office/drawing/2014/main" id="{F9E1777A-ABA5-E5C8-53F1-F0F34A202296}"/>
              </a:ext>
            </a:extLst>
          </p:cNvPr>
          <p:cNvSpPr>
            <a:spLocks noGrp="1"/>
          </p:cNvSpPr>
          <p:nvPr>
            <p:ph type="title" idx="14"/>
          </p:nvPr>
        </p:nvSpPr>
        <p:spPr>
          <a:xfrm>
            <a:off x="263866" y="2795956"/>
            <a:ext cx="2203145" cy="484500"/>
          </a:xfrm>
        </p:spPr>
        <p:txBody>
          <a:bodyPr/>
          <a:lstStyle/>
          <a:p>
            <a:r>
              <a:rPr lang="en-IN" sz="1400" b="1" dirty="0">
                <a:solidFill>
                  <a:schemeClr val="tx1"/>
                </a:solidFill>
                <a:latin typeface="Arial" panose="020B0604020202020204" pitchFamily="34" charset="0"/>
                <a:cs typeface="Arial" panose="020B0604020202020204" pitchFamily="34" charset="0"/>
              </a:rPr>
              <a:t>Customized Pricing:</a:t>
            </a:r>
            <a:br>
              <a:rPr lang="en-IN" sz="1200" b="1" dirty="0">
                <a:solidFill>
                  <a:schemeClr val="tx1"/>
                </a:solidFill>
                <a:latin typeface="Montserrat Black"/>
                <a:ea typeface="Montserrat Black"/>
                <a:cs typeface="Montserrat Black"/>
                <a:sym typeface="Montserrat Black"/>
              </a:rPr>
            </a:br>
            <a:endParaRPr lang="en-IN" sz="1400" b="1" dirty="0">
              <a:latin typeface="Arial" panose="020B0604020202020204" pitchFamily="34" charset="0"/>
              <a:cs typeface="Arial" panose="020B0604020202020204" pitchFamily="34" charset="0"/>
            </a:endParaRPr>
          </a:p>
        </p:txBody>
      </p:sp>
      <p:sp>
        <p:nvSpPr>
          <p:cNvPr id="15" name="Subtitle 14">
            <a:extLst>
              <a:ext uri="{FF2B5EF4-FFF2-40B4-BE49-F238E27FC236}">
                <a16:creationId xmlns:a16="http://schemas.microsoft.com/office/drawing/2014/main" id="{C4BFD38D-88A2-12EA-8B02-E49C4F231153}"/>
              </a:ext>
            </a:extLst>
          </p:cNvPr>
          <p:cNvSpPr>
            <a:spLocks noGrp="1"/>
          </p:cNvSpPr>
          <p:nvPr>
            <p:ph type="subTitle" idx="16"/>
          </p:nvPr>
        </p:nvSpPr>
        <p:spPr>
          <a:xfrm>
            <a:off x="5322924" y="3454713"/>
            <a:ext cx="3511687" cy="484500"/>
          </a:xfrm>
        </p:spPr>
        <p:txBody>
          <a:bodyPr/>
          <a:lstStyle/>
          <a:p>
            <a:r>
              <a:rPr lang="en-US" sz="1200" b="0" i="0" dirty="0">
                <a:effectLst/>
                <a:latin typeface="Arial" panose="020B0604020202020204" pitchFamily="34" charset="0"/>
                <a:cs typeface="Arial" panose="020B0604020202020204" pitchFamily="34" charset="0"/>
              </a:rPr>
              <a:t>Computationally intensive and data-dependent, requiring ongoing adjustments. </a:t>
            </a:r>
            <a:br>
              <a:rPr lang="en-US" dirty="0"/>
            </a:br>
            <a:endParaRPr lang="en-IN" dirty="0"/>
          </a:p>
        </p:txBody>
      </p:sp>
      <p:sp>
        <p:nvSpPr>
          <p:cNvPr id="16" name="Title 15">
            <a:extLst>
              <a:ext uri="{FF2B5EF4-FFF2-40B4-BE49-F238E27FC236}">
                <a16:creationId xmlns:a16="http://schemas.microsoft.com/office/drawing/2014/main" id="{41E1AC50-4B21-4220-7C9D-CC73F99E57DF}"/>
              </a:ext>
            </a:extLst>
          </p:cNvPr>
          <p:cNvSpPr>
            <a:spLocks noGrp="1"/>
          </p:cNvSpPr>
          <p:nvPr>
            <p:ph type="title" idx="17"/>
          </p:nvPr>
        </p:nvSpPr>
        <p:spPr>
          <a:xfrm>
            <a:off x="22009" y="3454713"/>
            <a:ext cx="2553665" cy="484500"/>
          </a:xfrm>
        </p:spPr>
        <p:txBody>
          <a:bodyPr/>
          <a:lstStyle/>
          <a:p>
            <a:r>
              <a:rPr lang="en-IN" sz="1400" b="1" dirty="0">
                <a:solidFill>
                  <a:schemeClr val="tx1"/>
                </a:solidFill>
                <a:latin typeface="Arial" panose="020B0604020202020204" pitchFamily="34" charset="0"/>
                <a:cs typeface="Arial" panose="020B0604020202020204" pitchFamily="34" charset="0"/>
              </a:rPr>
              <a:t>Revenue Optimization Techniques:</a:t>
            </a:r>
            <a:br>
              <a:rPr lang="en-IN" sz="1200" b="1" dirty="0">
                <a:solidFill>
                  <a:schemeClr val="tx1"/>
                </a:solidFill>
                <a:latin typeface="Montserrat Black"/>
                <a:ea typeface="Montserrat Black"/>
                <a:cs typeface="Montserrat Black"/>
                <a:sym typeface="Montserrat Black"/>
              </a:rPr>
            </a:br>
            <a:endParaRPr lang="en-IN" sz="1400" b="1" dirty="0">
              <a:latin typeface="Arial" panose="020B0604020202020204" pitchFamily="34" charset="0"/>
              <a:cs typeface="Arial" panose="020B0604020202020204" pitchFamily="34" charset="0"/>
            </a:endParaRPr>
          </a:p>
        </p:txBody>
      </p:sp>
      <p:sp>
        <p:nvSpPr>
          <p:cNvPr id="18" name="Rectangle 1">
            <a:extLst>
              <a:ext uri="{FF2B5EF4-FFF2-40B4-BE49-F238E27FC236}">
                <a16:creationId xmlns:a16="http://schemas.microsoft.com/office/drawing/2014/main" id="{2BC9838B-FD16-AD60-5BAB-31D9D7B7CDC5}"/>
              </a:ext>
            </a:extLst>
          </p:cNvPr>
          <p:cNvSpPr>
            <a:spLocks noGrp="1" noChangeArrowheads="1"/>
          </p:cNvSpPr>
          <p:nvPr>
            <p:ph type="title"/>
          </p:nvPr>
        </p:nvSpPr>
        <p:spPr bwMode="auto">
          <a:xfrm>
            <a:off x="750963" y="236878"/>
            <a:ext cx="6215163"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STRENGTHS AND LIMITS OF SOLUTION:</a:t>
            </a:r>
          </a:p>
        </p:txBody>
      </p:sp>
      <p:sp>
        <p:nvSpPr>
          <p:cNvPr id="19" name="Rectangle 2">
            <a:extLst>
              <a:ext uri="{FF2B5EF4-FFF2-40B4-BE49-F238E27FC236}">
                <a16:creationId xmlns:a16="http://schemas.microsoft.com/office/drawing/2014/main" id="{16BE60C8-8CCB-EC3D-E220-7066A41766A5}"/>
              </a:ext>
            </a:extLst>
          </p:cNvPr>
          <p:cNvSpPr>
            <a:spLocks noGrp="1" noChangeArrowheads="1"/>
          </p:cNvSpPr>
          <p:nvPr>
            <p:ph type="title" idx="5"/>
          </p:nvPr>
        </p:nvSpPr>
        <p:spPr bwMode="auto">
          <a:xfrm>
            <a:off x="425869" y="1500316"/>
            <a:ext cx="2576526"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Arial" panose="020B0604020202020204" pitchFamily="34" charset="0"/>
              </a:rPr>
              <a:t>Fixed Pricing Models:</a:t>
            </a:r>
          </a:p>
        </p:txBody>
      </p:sp>
      <p:sp>
        <p:nvSpPr>
          <p:cNvPr id="20" name="Title 15">
            <a:extLst>
              <a:ext uri="{FF2B5EF4-FFF2-40B4-BE49-F238E27FC236}">
                <a16:creationId xmlns:a16="http://schemas.microsoft.com/office/drawing/2014/main" id="{461AEFFD-3B7B-3C09-EBA4-4BC2BB0CE01A}"/>
              </a:ext>
            </a:extLst>
          </p:cNvPr>
          <p:cNvSpPr txBox="1">
            <a:spLocks/>
          </p:cNvSpPr>
          <p:nvPr/>
        </p:nvSpPr>
        <p:spPr>
          <a:xfrm>
            <a:off x="61324" y="4007921"/>
            <a:ext cx="2553665"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Montserrat Black"/>
              <a:buNone/>
              <a:defRPr sz="3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pPr marL="0" lvl="0" indent="0" rtl="0">
              <a:spcBef>
                <a:spcPts val="0"/>
              </a:spcBef>
              <a:spcAft>
                <a:spcPts val="0"/>
              </a:spcAft>
              <a:buNone/>
            </a:pPr>
            <a:r>
              <a:rPr lang="en-IN" sz="1400" b="1" dirty="0">
                <a:solidFill>
                  <a:schemeClr val="tx1"/>
                </a:solidFill>
                <a:latin typeface="Arial" panose="020B0604020202020204" pitchFamily="34" charset="0"/>
                <a:cs typeface="Arial" panose="020B0604020202020204" pitchFamily="34" charset="0"/>
              </a:rPr>
              <a:t>Psychological Pricing Insights:</a:t>
            </a:r>
            <a:endParaRPr lang="en-IN" sz="1200" b="1" dirty="0">
              <a:solidFill>
                <a:schemeClr val="tx1"/>
              </a:solidFill>
              <a:latin typeface="Arial" panose="020B0604020202020204" pitchFamily="34" charset="0"/>
              <a:cs typeface="Arial" panose="020B0604020202020204" pitchFamily="34" charset="0"/>
              <a:sym typeface="Montserrat Black"/>
            </a:endParaRPr>
          </a:p>
        </p:txBody>
      </p:sp>
      <p:sp>
        <p:nvSpPr>
          <p:cNvPr id="22" name="TextBox 21">
            <a:extLst>
              <a:ext uri="{FF2B5EF4-FFF2-40B4-BE49-F238E27FC236}">
                <a16:creationId xmlns:a16="http://schemas.microsoft.com/office/drawing/2014/main" id="{587A8DD7-95C1-FF4A-0F7B-365D96E5845C}"/>
              </a:ext>
            </a:extLst>
          </p:cNvPr>
          <p:cNvSpPr txBox="1"/>
          <p:nvPr/>
        </p:nvSpPr>
        <p:spPr>
          <a:xfrm>
            <a:off x="312404" y="4675789"/>
            <a:ext cx="2281594" cy="276999"/>
          </a:xfrm>
          <a:prstGeom prst="rect">
            <a:avLst/>
          </a:prstGeom>
          <a:noFill/>
        </p:spPr>
        <p:txBody>
          <a:bodyPr wrap="square">
            <a:spAutoFit/>
          </a:bodyPr>
          <a:lstStyle/>
          <a:p>
            <a:r>
              <a:rPr lang="en-IN" sz="1200" b="1" dirty="0">
                <a:solidFill>
                  <a:schemeClr val="tx1"/>
                </a:solidFill>
              </a:rPr>
              <a:t>Integrated Pricing Models</a:t>
            </a:r>
            <a:r>
              <a:rPr lang="en-IN" sz="1200" b="1" dirty="0">
                <a:solidFill>
                  <a:schemeClr val="tx1"/>
                </a:solidFill>
                <a:latin typeface="Montserrat Black"/>
                <a:ea typeface="Montserrat Black"/>
                <a:cs typeface="Montserrat Black"/>
                <a:sym typeface="Montserrat Black"/>
              </a:rPr>
              <a:t>:</a:t>
            </a:r>
          </a:p>
        </p:txBody>
      </p:sp>
      <p:sp>
        <p:nvSpPr>
          <p:cNvPr id="23" name="Rectangle 3">
            <a:extLst>
              <a:ext uri="{FF2B5EF4-FFF2-40B4-BE49-F238E27FC236}">
                <a16:creationId xmlns:a16="http://schemas.microsoft.com/office/drawing/2014/main" id="{B5B4C258-E009-DE92-07DD-9B5DDFFFFA8F}"/>
              </a:ext>
            </a:extLst>
          </p:cNvPr>
          <p:cNvSpPr>
            <a:spLocks noGrp="1" noChangeArrowheads="1"/>
          </p:cNvSpPr>
          <p:nvPr>
            <p:ph type="subTitle" idx="6"/>
          </p:nvPr>
        </p:nvSpPr>
        <p:spPr bwMode="auto">
          <a:xfrm>
            <a:off x="2646967" y="1391556"/>
            <a:ext cx="2358153"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chemeClr val="tx1"/>
                </a:solidFill>
                <a:effectLst/>
                <a:latin typeface="Arial" panose="020B0604020202020204" pitchFamily="34" charset="0"/>
              </a:rPr>
              <a:t>Simple, consistent, lacks flexibility.</a:t>
            </a:r>
          </a:p>
        </p:txBody>
      </p:sp>
      <p:sp>
        <p:nvSpPr>
          <p:cNvPr id="24" name="Rectangle 4">
            <a:extLst>
              <a:ext uri="{FF2B5EF4-FFF2-40B4-BE49-F238E27FC236}">
                <a16:creationId xmlns:a16="http://schemas.microsoft.com/office/drawing/2014/main" id="{4C80CBD6-8265-A331-8169-FC428EA24921}"/>
              </a:ext>
            </a:extLst>
          </p:cNvPr>
          <p:cNvSpPr>
            <a:spLocks noGrp="1" noChangeArrowheads="1"/>
          </p:cNvSpPr>
          <p:nvPr>
            <p:ph type="subTitle" idx="15"/>
          </p:nvPr>
        </p:nvSpPr>
        <p:spPr bwMode="auto">
          <a:xfrm>
            <a:off x="2678963" y="2067517"/>
            <a:ext cx="2468700"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solidFill>
                <a:effectLst/>
                <a:latin typeface="Arial" panose="020B0604020202020204" pitchFamily="34" charset="0"/>
              </a:rPr>
              <a:t>Real-time price adjustments based on market conditions.</a:t>
            </a:r>
            <a:br>
              <a:rPr kumimoji="0" lang="en-US" altLang="en-US" sz="1400" b="0" i="0" u="none" strike="noStrike" cap="none" normalizeH="0" baseline="0" dirty="0">
                <a:ln>
                  <a:noFill/>
                </a:ln>
                <a:solidFill>
                  <a:schemeClr val="tx1"/>
                </a:solidFill>
                <a:effectLst/>
                <a:latin typeface="Arial" panose="020B0604020202020204" pitchFamily="34" charset="0"/>
              </a:rPr>
            </a:b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sp>
        <p:nvSpPr>
          <p:cNvPr id="25" name="Rectangle 5">
            <a:extLst>
              <a:ext uri="{FF2B5EF4-FFF2-40B4-BE49-F238E27FC236}">
                <a16:creationId xmlns:a16="http://schemas.microsoft.com/office/drawing/2014/main" id="{3F0F0C91-209C-5F71-C530-CCD157C29A8B}"/>
              </a:ext>
            </a:extLst>
          </p:cNvPr>
          <p:cNvSpPr>
            <a:spLocks noGrp="1" noChangeArrowheads="1"/>
          </p:cNvSpPr>
          <p:nvPr>
            <p:ph type="subTitle" idx="9"/>
          </p:nvPr>
        </p:nvSpPr>
        <p:spPr bwMode="auto">
          <a:xfrm>
            <a:off x="2593998" y="2750808"/>
            <a:ext cx="2553665"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solidFill>
                <a:effectLst/>
                <a:latin typeface="Arial" panose="020B0604020202020204" pitchFamily="34" charset="0"/>
              </a:rPr>
              <a:t>Tailors prices to individual customer segments.</a:t>
            </a:r>
            <a:br>
              <a:rPr kumimoji="0" lang="en-US" altLang="en-US" sz="1400" b="0" i="0" u="none" strike="noStrike" cap="none" normalizeH="0" baseline="0" dirty="0">
                <a:ln>
                  <a:noFill/>
                </a:ln>
                <a:solidFill>
                  <a:schemeClr val="tx1"/>
                </a:solidFill>
                <a:effectLst/>
                <a:latin typeface="Arial" panose="020B0604020202020204" pitchFamily="34" charset="0"/>
              </a:rPr>
            </a:b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sp>
        <p:nvSpPr>
          <p:cNvPr id="26" name="Rectangle 6">
            <a:extLst>
              <a:ext uri="{FF2B5EF4-FFF2-40B4-BE49-F238E27FC236}">
                <a16:creationId xmlns:a16="http://schemas.microsoft.com/office/drawing/2014/main" id="{5200C5D7-87DF-64D6-B1C1-59EED2E802EA}"/>
              </a:ext>
            </a:extLst>
          </p:cNvPr>
          <p:cNvSpPr>
            <a:spLocks noGrp="1" noChangeArrowheads="1"/>
          </p:cNvSpPr>
          <p:nvPr>
            <p:ph type="subTitle" idx="18"/>
          </p:nvPr>
        </p:nvSpPr>
        <p:spPr bwMode="auto">
          <a:xfrm>
            <a:off x="2510001" y="3350098"/>
            <a:ext cx="2685936"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solidFill>
                <a:effectLst/>
                <a:latin typeface="Arial" panose="020B0604020202020204" pitchFamily="34" charset="0"/>
              </a:rPr>
              <a:t>Balances profitability and customer retention.</a:t>
            </a:r>
          </a:p>
        </p:txBody>
      </p:sp>
      <p:sp>
        <p:nvSpPr>
          <p:cNvPr id="28" name="Rectangle 8">
            <a:extLst>
              <a:ext uri="{FF2B5EF4-FFF2-40B4-BE49-F238E27FC236}">
                <a16:creationId xmlns:a16="http://schemas.microsoft.com/office/drawing/2014/main" id="{CE15299C-FB46-F2B9-4815-8ED84588020A}"/>
              </a:ext>
            </a:extLst>
          </p:cNvPr>
          <p:cNvSpPr>
            <a:spLocks noChangeArrowheads="1"/>
          </p:cNvSpPr>
          <p:nvPr/>
        </p:nvSpPr>
        <p:spPr bwMode="auto">
          <a:xfrm>
            <a:off x="3235977" y="4016866"/>
            <a:ext cx="1200970"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dirty="0">
                <a:solidFill>
                  <a:schemeClr val="tx1"/>
                </a:solidFill>
                <a:latin typeface="Arial" panose="020B0604020202020204" pitchFamily="34" charset="0"/>
              </a:rPr>
              <a:t>B</a:t>
            </a:r>
            <a:r>
              <a:rPr kumimoji="0" lang="en-US" altLang="en-US" b="0" i="0" u="none" strike="noStrike" cap="none" normalizeH="0" baseline="0" dirty="0">
                <a:ln>
                  <a:noFill/>
                </a:ln>
                <a:solidFill>
                  <a:schemeClr val="tx1"/>
                </a:solidFill>
                <a:effectLst/>
                <a:latin typeface="Arial" panose="020B0604020202020204" pitchFamily="34" charset="0"/>
              </a:rPr>
              <a:t>oosts sales</a:t>
            </a:r>
          </a:p>
        </p:txBody>
      </p:sp>
      <p:sp>
        <p:nvSpPr>
          <p:cNvPr id="29" name="TextBox 28">
            <a:extLst>
              <a:ext uri="{FF2B5EF4-FFF2-40B4-BE49-F238E27FC236}">
                <a16:creationId xmlns:a16="http://schemas.microsoft.com/office/drawing/2014/main" id="{37B8CC77-F64C-852A-1EBC-CE4931999A29}"/>
              </a:ext>
            </a:extLst>
          </p:cNvPr>
          <p:cNvSpPr txBox="1"/>
          <p:nvPr/>
        </p:nvSpPr>
        <p:spPr>
          <a:xfrm>
            <a:off x="2493493" y="4440699"/>
            <a:ext cx="2685937" cy="1092607"/>
          </a:xfrm>
          <a:prstGeom prst="rect">
            <a:avLst/>
          </a:prstGeom>
          <a:noFill/>
        </p:spPr>
        <p:txBody>
          <a:bodyPr wrap="square">
            <a:spAutoFit/>
          </a:bodyPr>
          <a:lstStyle/>
          <a:p>
            <a:pPr algn="ctr"/>
            <a:r>
              <a:rPr lang="en-US" sz="1400" b="0" i="0" dirty="0">
                <a:solidFill>
                  <a:schemeClr val="tx1"/>
                </a:solidFill>
                <a:effectLst/>
                <a:latin typeface="Arial" panose="020B0604020202020204" pitchFamily="34" charset="0"/>
                <a:cs typeface="Arial" panose="020B0604020202020204" pitchFamily="34" charset="0"/>
              </a:rPr>
              <a:t>Combines multiple pricing strategies for a more adaptive solution. </a:t>
            </a:r>
            <a:br>
              <a:rPr lang="en-US" sz="1400" dirty="0"/>
            </a:br>
            <a:r>
              <a:rPr lang="en-IN" sz="1100" b="1" dirty="0">
                <a:solidFill>
                  <a:schemeClr val="tx1"/>
                </a:solidFill>
                <a:latin typeface="Montserrat Black"/>
                <a:ea typeface="Montserrat Black"/>
                <a:cs typeface="Montserrat Black"/>
                <a:sym typeface="Montserrat Black"/>
              </a:rPr>
              <a:t> </a:t>
            </a:r>
          </a:p>
          <a:p>
            <a:pPr marL="0" lvl="0" indent="0" algn="ctr" rtl="0">
              <a:spcBef>
                <a:spcPts val="0"/>
              </a:spcBef>
              <a:spcAft>
                <a:spcPts val="0"/>
              </a:spcAft>
              <a:buNone/>
            </a:pPr>
            <a:endParaRPr lang="en-IN" sz="1200" b="1" dirty="0">
              <a:solidFill>
                <a:schemeClr val="tx1"/>
              </a:solidFill>
              <a:latin typeface="Montserrat Black"/>
              <a:ea typeface="Montserrat Black"/>
              <a:cs typeface="Montserrat Black"/>
              <a:sym typeface="Montserrat Black"/>
            </a:endParaRPr>
          </a:p>
        </p:txBody>
      </p:sp>
      <p:sp>
        <p:nvSpPr>
          <p:cNvPr id="30" name="Subtitle 14">
            <a:extLst>
              <a:ext uri="{FF2B5EF4-FFF2-40B4-BE49-F238E27FC236}">
                <a16:creationId xmlns:a16="http://schemas.microsoft.com/office/drawing/2014/main" id="{7061BE54-A412-1650-4604-B0BE3D001503}"/>
              </a:ext>
            </a:extLst>
          </p:cNvPr>
          <p:cNvSpPr txBox="1">
            <a:spLocks/>
          </p:cNvSpPr>
          <p:nvPr/>
        </p:nvSpPr>
        <p:spPr>
          <a:xfrm>
            <a:off x="5343293" y="3998759"/>
            <a:ext cx="3511687"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9pPr>
          </a:lstStyle>
          <a:p>
            <a:br>
              <a:rPr lang="en-US" dirty="0"/>
            </a:br>
            <a:endParaRPr lang="en-IN" dirty="0"/>
          </a:p>
        </p:txBody>
      </p:sp>
      <p:sp>
        <p:nvSpPr>
          <p:cNvPr id="31" name="Subtitle 14">
            <a:extLst>
              <a:ext uri="{FF2B5EF4-FFF2-40B4-BE49-F238E27FC236}">
                <a16:creationId xmlns:a16="http://schemas.microsoft.com/office/drawing/2014/main" id="{55311C6C-52B4-8C3E-AF1E-CE828FE074E3}"/>
              </a:ext>
            </a:extLst>
          </p:cNvPr>
          <p:cNvSpPr txBox="1">
            <a:spLocks/>
          </p:cNvSpPr>
          <p:nvPr/>
        </p:nvSpPr>
        <p:spPr>
          <a:xfrm>
            <a:off x="5697444" y="4187958"/>
            <a:ext cx="3511687"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9pPr>
          </a:lstStyle>
          <a:p>
            <a:r>
              <a:rPr lang="en-US" sz="1200" b="0" i="0" dirty="0">
                <a:effectLst/>
                <a:latin typeface="Arial" panose="020B0604020202020204" pitchFamily="34" charset="0"/>
                <a:cs typeface="Arial" panose="020B0604020202020204" pitchFamily="34" charset="0"/>
              </a:rPr>
              <a:t>Hard to quantify and can be seen as manipulative if overused. </a:t>
            </a:r>
            <a:br>
              <a:rPr lang="en-US" dirty="0"/>
            </a:br>
            <a:br>
              <a:rPr lang="en-US" dirty="0"/>
            </a:br>
            <a:r>
              <a:rPr lang="en-US" b="0" i="0" dirty="0">
                <a:effectLst/>
                <a:latin typeface="Open Sans" panose="020B0606030504020204" pitchFamily="34" charset="0"/>
              </a:rPr>
              <a:t> </a:t>
            </a:r>
            <a:endParaRPr lang="en-IN" dirty="0"/>
          </a:p>
        </p:txBody>
      </p:sp>
      <p:sp>
        <p:nvSpPr>
          <p:cNvPr id="33" name="TextBox 32">
            <a:extLst>
              <a:ext uri="{FF2B5EF4-FFF2-40B4-BE49-F238E27FC236}">
                <a16:creationId xmlns:a16="http://schemas.microsoft.com/office/drawing/2014/main" id="{8983300A-6E24-419F-35AF-7001916D76AA}"/>
              </a:ext>
            </a:extLst>
          </p:cNvPr>
          <p:cNvSpPr txBox="1"/>
          <p:nvPr/>
        </p:nvSpPr>
        <p:spPr>
          <a:xfrm>
            <a:off x="5864786" y="4542805"/>
            <a:ext cx="2468700" cy="461665"/>
          </a:xfrm>
          <a:prstGeom prst="rect">
            <a:avLst/>
          </a:prstGeom>
          <a:noFill/>
        </p:spPr>
        <p:txBody>
          <a:bodyPr wrap="square">
            <a:spAutoFit/>
          </a:bodyPr>
          <a:lstStyle/>
          <a:p>
            <a:r>
              <a:rPr lang="en-US" sz="1200" b="0" i="0" dirty="0">
                <a:solidFill>
                  <a:schemeClr val="tx1"/>
                </a:solidFill>
                <a:effectLst/>
                <a:latin typeface="Arial" panose="020B0604020202020204" pitchFamily="34" charset="0"/>
                <a:cs typeface="Arial" panose="020B0604020202020204" pitchFamily="34" charset="0"/>
              </a:rPr>
              <a:t>Complex to implement and resource-intensive to maintain.</a:t>
            </a:r>
            <a:endParaRPr lang="en-IN" sz="12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156680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20"/>
        <p:cNvGrpSpPr/>
        <p:nvPr/>
      </p:nvGrpSpPr>
      <p:grpSpPr>
        <a:xfrm>
          <a:off x="0" y="0"/>
          <a:ext cx="0" cy="0"/>
          <a:chOff x="0" y="0"/>
          <a:chExt cx="0" cy="0"/>
        </a:xfrm>
      </p:grpSpPr>
      <p:sp>
        <p:nvSpPr>
          <p:cNvPr id="1321" name="Google Shape;1321;p39"/>
          <p:cNvSpPr/>
          <p:nvPr/>
        </p:nvSpPr>
        <p:spPr>
          <a:xfrm rot="5400000">
            <a:off x="1496537" y="1679967"/>
            <a:ext cx="956100" cy="8286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9"/>
          <p:cNvSpPr/>
          <p:nvPr/>
        </p:nvSpPr>
        <p:spPr>
          <a:xfrm rot="5400000">
            <a:off x="4093948" y="1679967"/>
            <a:ext cx="956100" cy="8286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9"/>
          <p:cNvSpPr/>
          <p:nvPr/>
        </p:nvSpPr>
        <p:spPr>
          <a:xfrm rot="5400000">
            <a:off x="6691361" y="1679967"/>
            <a:ext cx="956100" cy="8286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WHAT WE WORKED ON…</a:t>
            </a:r>
            <a:endParaRPr dirty="0"/>
          </a:p>
        </p:txBody>
      </p:sp>
      <p:sp>
        <p:nvSpPr>
          <p:cNvPr id="1325" name="Google Shape;1325;p39"/>
          <p:cNvSpPr txBox="1">
            <a:spLocks noGrp="1"/>
          </p:cNvSpPr>
          <p:nvPr>
            <p:ph type="subTitle" idx="1"/>
          </p:nvPr>
        </p:nvSpPr>
        <p:spPr>
          <a:xfrm>
            <a:off x="788021" y="3253115"/>
            <a:ext cx="2364479" cy="183729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sv-SE" dirty="0"/>
              <a:t> Pandas, numpy, cikit-learn, matplotlib, seaborn, os, datetime.</a:t>
            </a:r>
            <a:endParaRPr dirty="0"/>
          </a:p>
        </p:txBody>
      </p:sp>
      <p:sp>
        <p:nvSpPr>
          <p:cNvPr id="1326" name="Google Shape;1326;p39"/>
          <p:cNvSpPr txBox="1">
            <a:spLocks noGrp="1"/>
          </p:cNvSpPr>
          <p:nvPr>
            <p:ph type="subTitle" idx="2"/>
          </p:nvPr>
        </p:nvSpPr>
        <p:spPr>
          <a:xfrm>
            <a:off x="3514243" y="3253115"/>
            <a:ext cx="2095200" cy="154423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https://archive.ics.uci.edu/ml/machine-learning-databases/00352/Online%20Retail.xlsx</a:t>
            </a:r>
            <a:endParaRPr dirty="0"/>
          </a:p>
        </p:txBody>
      </p:sp>
      <p:sp>
        <p:nvSpPr>
          <p:cNvPr id="1327" name="Google Shape;1327;p39"/>
          <p:cNvSpPr txBox="1">
            <a:spLocks noGrp="1"/>
          </p:cNvSpPr>
          <p:nvPr>
            <p:ph type="subTitle" idx="3"/>
          </p:nvPr>
        </p:nvSpPr>
        <p:spPr>
          <a:xfrm>
            <a:off x="6094166" y="3396708"/>
            <a:ext cx="2095200" cy="120729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Data cleaning, RFM analysis, clustering, dynamic pricing, data standardization, and visualization.</a:t>
            </a:r>
            <a:endParaRPr dirty="0"/>
          </a:p>
        </p:txBody>
      </p:sp>
      <p:sp>
        <p:nvSpPr>
          <p:cNvPr id="1328" name="Google Shape;1328;p39"/>
          <p:cNvSpPr txBox="1">
            <a:spLocks noGrp="1"/>
          </p:cNvSpPr>
          <p:nvPr>
            <p:ph type="subTitle" idx="4"/>
          </p:nvPr>
        </p:nvSpPr>
        <p:spPr>
          <a:xfrm>
            <a:off x="926987"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LIBRARIES</a:t>
            </a:r>
            <a:endParaRPr dirty="0"/>
          </a:p>
        </p:txBody>
      </p:sp>
      <p:sp>
        <p:nvSpPr>
          <p:cNvPr id="1329" name="Google Shape;1329;p39"/>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DATASETS</a:t>
            </a:r>
            <a:endParaRPr dirty="0"/>
          </a:p>
        </p:txBody>
      </p:sp>
      <p:sp>
        <p:nvSpPr>
          <p:cNvPr id="1330" name="Google Shape;1330;p39"/>
          <p:cNvSpPr txBox="1">
            <a:spLocks noGrp="1"/>
          </p:cNvSpPr>
          <p:nvPr>
            <p:ph type="subTitle" idx="6"/>
          </p:nvPr>
        </p:nvSpPr>
        <p:spPr>
          <a:xfrm>
            <a:off x="6121811" y="2932052"/>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TOOLS &amp; TECHNIQUES</a:t>
            </a:r>
            <a:endParaRPr dirty="0"/>
          </a:p>
        </p:txBody>
      </p:sp>
      <p:grpSp>
        <p:nvGrpSpPr>
          <p:cNvPr id="1331" name="Google Shape;1331;p39"/>
          <p:cNvGrpSpPr/>
          <p:nvPr/>
        </p:nvGrpSpPr>
        <p:grpSpPr>
          <a:xfrm>
            <a:off x="1708816" y="1793256"/>
            <a:ext cx="531542" cy="602023"/>
            <a:chOff x="4020665" y="1431080"/>
            <a:chExt cx="531542" cy="602023"/>
          </a:xfrm>
        </p:grpSpPr>
        <p:sp>
          <p:nvSpPr>
            <p:cNvPr id="1332" name="Google Shape;1332;p39"/>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9"/>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9"/>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9"/>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9"/>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9"/>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9"/>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9"/>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9"/>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9"/>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9"/>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9"/>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9"/>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9"/>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9"/>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39"/>
          <p:cNvGrpSpPr/>
          <p:nvPr/>
        </p:nvGrpSpPr>
        <p:grpSpPr>
          <a:xfrm>
            <a:off x="4276642" y="1793289"/>
            <a:ext cx="590713" cy="601957"/>
            <a:chOff x="1230449" y="2288393"/>
            <a:chExt cx="590713" cy="601957"/>
          </a:xfrm>
        </p:grpSpPr>
        <p:sp>
          <p:nvSpPr>
            <p:cNvPr id="1348" name="Google Shape;1348;p39"/>
            <p:cNvSpPr/>
            <p:nvPr/>
          </p:nvSpPr>
          <p:spPr>
            <a:xfrm>
              <a:off x="1293202" y="2564645"/>
              <a:ext cx="80995" cy="55556"/>
            </a:xfrm>
            <a:custGeom>
              <a:avLst/>
              <a:gdLst/>
              <a:ahLst/>
              <a:cxnLst/>
              <a:rect l="l" t="t" r="r" b="b"/>
              <a:pathLst>
                <a:path w="2442" h="1675" extrusionOk="0">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9"/>
            <p:cNvSpPr/>
            <p:nvPr/>
          </p:nvSpPr>
          <p:spPr>
            <a:xfrm>
              <a:off x="1327796" y="2667796"/>
              <a:ext cx="129287" cy="53798"/>
            </a:xfrm>
            <a:custGeom>
              <a:avLst/>
              <a:gdLst/>
              <a:ahLst/>
              <a:cxnLst/>
              <a:rect l="l" t="t" r="r" b="b"/>
              <a:pathLst>
                <a:path w="3898" h="1622" extrusionOk="0">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9"/>
            <p:cNvSpPr/>
            <p:nvPr/>
          </p:nvSpPr>
          <p:spPr>
            <a:xfrm>
              <a:off x="1474695" y="2667796"/>
              <a:ext cx="54229" cy="17645"/>
            </a:xfrm>
            <a:custGeom>
              <a:avLst/>
              <a:gdLst/>
              <a:ahLst/>
              <a:cxnLst/>
              <a:rect l="l" t="t" r="r" b="b"/>
              <a:pathLst>
                <a:path w="1635" h="532" extrusionOk="0">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9"/>
            <p:cNvSpPr/>
            <p:nvPr/>
          </p:nvSpPr>
          <p:spPr>
            <a:xfrm>
              <a:off x="1394429" y="2496453"/>
              <a:ext cx="72504" cy="72206"/>
            </a:xfrm>
            <a:custGeom>
              <a:avLst/>
              <a:gdLst/>
              <a:ahLst/>
              <a:cxnLst/>
              <a:rect l="l" t="t" r="r" b="b"/>
              <a:pathLst>
                <a:path w="2186" h="2177" extrusionOk="0">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9"/>
            <p:cNvSpPr/>
            <p:nvPr/>
          </p:nvSpPr>
          <p:spPr>
            <a:xfrm>
              <a:off x="1400798" y="2363053"/>
              <a:ext cx="49585" cy="45141"/>
            </a:xfrm>
            <a:custGeom>
              <a:avLst/>
              <a:gdLst/>
              <a:ahLst/>
              <a:cxnLst/>
              <a:rect l="l" t="t" r="r" b="b"/>
              <a:pathLst>
                <a:path w="1495" h="1361" extrusionOk="0">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9"/>
            <p:cNvSpPr/>
            <p:nvPr/>
          </p:nvSpPr>
          <p:spPr>
            <a:xfrm>
              <a:off x="1403351" y="2707033"/>
              <a:ext cx="52902" cy="87761"/>
            </a:xfrm>
            <a:custGeom>
              <a:avLst/>
              <a:gdLst/>
              <a:ahLst/>
              <a:cxnLst/>
              <a:rect l="l" t="t" r="r" b="b"/>
              <a:pathLst>
                <a:path w="1595" h="2646" extrusionOk="0">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9"/>
            <p:cNvSpPr/>
            <p:nvPr/>
          </p:nvSpPr>
          <p:spPr>
            <a:xfrm>
              <a:off x="1493600" y="2499405"/>
              <a:ext cx="47695" cy="77413"/>
            </a:xfrm>
            <a:custGeom>
              <a:avLst/>
              <a:gdLst/>
              <a:ahLst/>
              <a:cxnLst/>
              <a:rect l="l" t="t" r="r" b="b"/>
              <a:pathLst>
                <a:path w="1438" h="2334" extrusionOk="0">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9"/>
            <p:cNvSpPr/>
            <p:nvPr/>
          </p:nvSpPr>
          <p:spPr>
            <a:xfrm>
              <a:off x="1338244" y="2443319"/>
              <a:ext cx="62919" cy="107761"/>
            </a:xfrm>
            <a:custGeom>
              <a:avLst/>
              <a:gdLst/>
              <a:ahLst/>
              <a:cxnLst/>
              <a:rect l="l" t="t" r="r" b="b"/>
              <a:pathLst>
                <a:path w="1897" h="3249" extrusionOk="0">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9"/>
            <p:cNvSpPr/>
            <p:nvPr/>
          </p:nvSpPr>
          <p:spPr>
            <a:xfrm>
              <a:off x="1731544" y="2442954"/>
              <a:ext cx="60166" cy="59934"/>
            </a:xfrm>
            <a:custGeom>
              <a:avLst/>
              <a:gdLst/>
              <a:ahLst/>
              <a:cxnLst/>
              <a:rect l="l" t="t" r="r" b="b"/>
              <a:pathLst>
                <a:path w="1814" h="1807" extrusionOk="0">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9"/>
            <p:cNvSpPr/>
            <p:nvPr/>
          </p:nvSpPr>
          <p:spPr>
            <a:xfrm>
              <a:off x="1761030" y="2668626"/>
              <a:ext cx="60133" cy="59934"/>
            </a:xfrm>
            <a:custGeom>
              <a:avLst/>
              <a:gdLst/>
              <a:ahLst/>
              <a:cxnLst/>
              <a:rect l="l" t="t" r="r" b="b"/>
              <a:pathLst>
                <a:path w="1813" h="1807" extrusionOk="0">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9"/>
            <p:cNvSpPr/>
            <p:nvPr/>
          </p:nvSpPr>
          <p:spPr>
            <a:xfrm>
              <a:off x="1725408" y="2546768"/>
              <a:ext cx="77280" cy="76119"/>
            </a:xfrm>
            <a:custGeom>
              <a:avLst/>
              <a:gdLst/>
              <a:ahLst/>
              <a:cxnLst/>
              <a:rect l="l" t="t" r="r" b="b"/>
              <a:pathLst>
                <a:path w="2330" h="2295" extrusionOk="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9"/>
            <p:cNvSpPr/>
            <p:nvPr/>
          </p:nvSpPr>
          <p:spPr>
            <a:xfrm>
              <a:off x="1722655" y="2760698"/>
              <a:ext cx="60133" cy="59934"/>
            </a:xfrm>
            <a:custGeom>
              <a:avLst/>
              <a:gdLst/>
              <a:ahLst/>
              <a:cxnLst/>
              <a:rect l="l" t="t" r="r" b="b"/>
              <a:pathLst>
                <a:path w="1813" h="1807" extrusionOk="0">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9"/>
            <p:cNvSpPr/>
            <p:nvPr/>
          </p:nvSpPr>
          <p:spPr>
            <a:xfrm>
              <a:off x="1230449" y="2288393"/>
              <a:ext cx="510547" cy="601957"/>
            </a:xfrm>
            <a:custGeom>
              <a:avLst/>
              <a:gdLst/>
              <a:ahLst/>
              <a:cxnLst/>
              <a:rect l="l" t="t" r="r" b="b"/>
              <a:pathLst>
                <a:path w="15393" h="18149" extrusionOk="0">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 name="Google Shape;1361;p39"/>
          <p:cNvGrpSpPr/>
          <p:nvPr/>
        </p:nvGrpSpPr>
        <p:grpSpPr>
          <a:xfrm>
            <a:off x="6876691" y="1793256"/>
            <a:ext cx="585440" cy="602023"/>
            <a:chOff x="1888890" y="3144712"/>
            <a:chExt cx="585440" cy="602023"/>
          </a:xfrm>
        </p:grpSpPr>
        <p:sp>
          <p:nvSpPr>
            <p:cNvPr id="1362" name="Google Shape;1362;p39"/>
            <p:cNvSpPr/>
            <p:nvPr/>
          </p:nvSpPr>
          <p:spPr>
            <a:xfrm>
              <a:off x="2170085" y="3159206"/>
              <a:ext cx="53532" cy="53499"/>
            </a:xfrm>
            <a:custGeom>
              <a:avLst/>
              <a:gdLst/>
              <a:ahLst/>
              <a:cxnLst/>
              <a:rect l="l" t="t" r="r" b="b"/>
              <a:pathLst>
                <a:path w="1614" h="1613" extrusionOk="0">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9"/>
            <p:cNvSpPr/>
            <p:nvPr/>
          </p:nvSpPr>
          <p:spPr>
            <a:xfrm>
              <a:off x="1981726" y="3530782"/>
              <a:ext cx="53532" cy="53532"/>
            </a:xfrm>
            <a:custGeom>
              <a:avLst/>
              <a:gdLst/>
              <a:ahLst/>
              <a:cxnLst/>
              <a:rect l="l" t="t" r="r" b="b"/>
              <a:pathLst>
                <a:path w="1614" h="1614" extrusionOk="0">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1915424" y="3185475"/>
              <a:ext cx="53532" cy="53532"/>
            </a:xfrm>
            <a:custGeom>
              <a:avLst/>
              <a:gdLst/>
              <a:ahLst/>
              <a:cxnLst/>
              <a:rect l="l" t="t" r="r" b="b"/>
              <a:pathLst>
                <a:path w="1614" h="1614" extrusionOk="0">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1920565" y="3144712"/>
              <a:ext cx="553765" cy="602023"/>
            </a:xfrm>
            <a:custGeom>
              <a:avLst/>
              <a:gdLst/>
              <a:ahLst/>
              <a:cxnLst/>
              <a:rect l="l" t="t" r="r" b="b"/>
              <a:pathLst>
                <a:path w="16696" h="18151" extrusionOk="0">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2083584" y="3504447"/>
              <a:ext cx="70381" cy="70348"/>
            </a:xfrm>
            <a:custGeom>
              <a:avLst/>
              <a:gdLst/>
              <a:ahLst/>
              <a:cxnLst/>
              <a:rect l="l" t="t" r="r" b="b"/>
              <a:pathLst>
                <a:path w="2122" h="2121" extrusionOk="0">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1888890" y="3314662"/>
              <a:ext cx="83449" cy="63350"/>
            </a:xfrm>
            <a:custGeom>
              <a:avLst/>
              <a:gdLst/>
              <a:ahLst/>
              <a:cxnLst/>
              <a:rect l="l" t="t" r="r" b="b"/>
              <a:pathLst>
                <a:path w="2516" h="1910" extrusionOk="0">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2293368" y="3432705"/>
              <a:ext cx="100896" cy="53035"/>
            </a:xfrm>
            <a:custGeom>
              <a:avLst/>
              <a:gdLst/>
              <a:ahLst/>
              <a:cxnLst/>
              <a:rect l="l" t="t" r="r" b="b"/>
              <a:pathLst>
                <a:path w="3042" h="1599" extrusionOk="0">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39"/>
          <p:cNvGrpSpPr/>
          <p:nvPr/>
        </p:nvGrpSpPr>
        <p:grpSpPr>
          <a:xfrm>
            <a:off x="8219800" y="2094550"/>
            <a:ext cx="76825" cy="76800"/>
            <a:chOff x="3104875" y="1099400"/>
            <a:chExt cx="76825" cy="76800"/>
          </a:xfrm>
        </p:grpSpPr>
        <p:sp>
          <p:nvSpPr>
            <p:cNvPr id="1370" name="Google Shape;1370;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39"/>
          <p:cNvGrpSpPr/>
          <p:nvPr/>
        </p:nvGrpSpPr>
        <p:grpSpPr>
          <a:xfrm rot="1891135">
            <a:off x="2771537" y="4334818"/>
            <a:ext cx="76828" cy="76803"/>
            <a:chOff x="3104875" y="1099400"/>
            <a:chExt cx="76825" cy="76800"/>
          </a:xfrm>
        </p:grpSpPr>
        <p:sp>
          <p:nvSpPr>
            <p:cNvPr id="1373" name="Google Shape;1373;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39"/>
          <p:cNvGrpSpPr/>
          <p:nvPr/>
        </p:nvGrpSpPr>
        <p:grpSpPr>
          <a:xfrm>
            <a:off x="3152500" y="1391963"/>
            <a:ext cx="76825" cy="76800"/>
            <a:chOff x="3104875" y="1099400"/>
            <a:chExt cx="76825" cy="76800"/>
          </a:xfrm>
        </p:grpSpPr>
        <p:sp>
          <p:nvSpPr>
            <p:cNvPr id="1376" name="Google Shape;1376;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78" name="Google Shape;1378;p39"/>
          <p:cNvPicPr preferRelativeResize="0"/>
          <p:nvPr/>
        </p:nvPicPr>
        <p:blipFill rotWithShape="1">
          <a:blip r:embed="rId3">
            <a:alphaModFix/>
          </a:blip>
          <a:srcRect l="22009" r="18455"/>
          <a:stretch/>
        </p:blipFill>
        <p:spPr>
          <a:xfrm rot="1203247">
            <a:off x="7912229" y="3946308"/>
            <a:ext cx="903665" cy="85381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21"/>
        <p:cNvGrpSpPr/>
        <p:nvPr/>
      </p:nvGrpSpPr>
      <p:grpSpPr>
        <a:xfrm>
          <a:off x="0" y="0"/>
          <a:ext cx="0" cy="0"/>
          <a:chOff x="0" y="0"/>
          <a:chExt cx="0" cy="0"/>
        </a:xfrm>
      </p:grpSpPr>
      <p:sp>
        <p:nvSpPr>
          <p:cNvPr id="1422" name="Google Shape;1422;p42"/>
          <p:cNvSpPr txBox="1">
            <a:spLocks noGrp="1"/>
          </p:cNvSpPr>
          <p:nvPr>
            <p:ph type="title"/>
          </p:nvPr>
        </p:nvSpPr>
        <p:spPr>
          <a:xfrm>
            <a:off x="3424066" y="3475500"/>
            <a:ext cx="5006700" cy="531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—GitHub Link</a:t>
            </a:r>
            <a:endParaRPr dirty="0"/>
          </a:p>
        </p:txBody>
      </p:sp>
      <p:sp>
        <p:nvSpPr>
          <p:cNvPr id="1423" name="Google Shape;1423;p42"/>
          <p:cNvSpPr txBox="1">
            <a:spLocks noGrp="1"/>
          </p:cNvSpPr>
          <p:nvPr>
            <p:ph type="subTitle" idx="1"/>
          </p:nvPr>
        </p:nvSpPr>
        <p:spPr>
          <a:xfrm>
            <a:off x="506599" y="1951576"/>
            <a:ext cx="8130801" cy="111191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2400" dirty="0"/>
              <a:t>https://github.com/Nisarg-Pandyaa/pentagon</a:t>
            </a:r>
            <a:endParaRPr sz="2400" dirty="0"/>
          </a:p>
        </p:txBody>
      </p:sp>
      <p:pic>
        <p:nvPicPr>
          <p:cNvPr id="1424" name="Google Shape;1424;p42"/>
          <p:cNvPicPr preferRelativeResize="0"/>
          <p:nvPr/>
        </p:nvPicPr>
        <p:blipFill rotWithShape="1">
          <a:blip r:embed="rId3">
            <a:alphaModFix/>
          </a:blip>
          <a:srcRect l="25537" t="7152" r="23467" b="5838"/>
          <a:stretch/>
        </p:blipFill>
        <p:spPr>
          <a:xfrm>
            <a:off x="211935" y="61050"/>
            <a:ext cx="1920000" cy="1842726"/>
          </a:xfrm>
          <a:prstGeom prst="rect">
            <a:avLst/>
          </a:prstGeom>
          <a:noFill/>
          <a:ln>
            <a:noFill/>
          </a:ln>
        </p:spPr>
      </p:pic>
      <p:pic>
        <p:nvPicPr>
          <p:cNvPr id="1425" name="Google Shape;1425;p42"/>
          <p:cNvPicPr preferRelativeResize="0"/>
          <p:nvPr/>
        </p:nvPicPr>
        <p:blipFill rotWithShape="1">
          <a:blip r:embed="rId4">
            <a:alphaModFix/>
          </a:blip>
          <a:srcRect l="15236" r="10474"/>
          <a:stretch/>
        </p:blipFill>
        <p:spPr>
          <a:xfrm rot="-1358193">
            <a:off x="674149" y="1062985"/>
            <a:ext cx="1552576" cy="1390852"/>
          </a:xfrm>
          <a:prstGeom prst="rect">
            <a:avLst/>
          </a:prstGeom>
          <a:noFill/>
          <a:ln>
            <a:noFill/>
          </a:ln>
        </p:spPr>
      </p:pic>
      <p:grpSp>
        <p:nvGrpSpPr>
          <p:cNvPr id="1426" name="Google Shape;1426;p42"/>
          <p:cNvGrpSpPr/>
          <p:nvPr/>
        </p:nvGrpSpPr>
        <p:grpSpPr>
          <a:xfrm>
            <a:off x="8219800" y="2094550"/>
            <a:ext cx="76825" cy="76800"/>
            <a:chOff x="3104875" y="1099400"/>
            <a:chExt cx="76825" cy="76800"/>
          </a:xfrm>
        </p:grpSpPr>
        <p:sp>
          <p:nvSpPr>
            <p:cNvPr id="1427" name="Google Shape;1427;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 name="Google Shape;1429;p42"/>
          <p:cNvGrpSpPr/>
          <p:nvPr/>
        </p:nvGrpSpPr>
        <p:grpSpPr>
          <a:xfrm>
            <a:off x="2830475" y="905613"/>
            <a:ext cx="76825" cy="76800"/>
            <a:chOff x="3104875" y="1099400"/>
            <a:chExt cx="76825" cy="76800"/>
          </a:xfrm>
        </p:grpSpPr>
        <p:sp>
          <p:nvSpPr>
            <p:cNvPr id="1430" name="Google Shape;1430;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32" name="Google Shape;1432;p42"/>
          <p:cNvPicPr preferRelativeResize="0"/>
          <p:nvPr/>
        </p:nvPicPr>
        <p:blipFill rotWithShape="1">
          <a:blip r:embed="rId5">
            <a:alphaModFix/>
          </a:blip>
          <a:srcRect l="22009" r="18455"/>
          <a:stretch/>
        </p:blipFill>
        <p:spPr>
          <a:xfrm rot="1203247">
            <a:off x="2250929" y="3556995"/>
            <a:ext cx="903665" cy="853810"/>
          </a:xfrm>
          <a:prstGeom prst="rect">
            <a:avLst/>
          </a:prstGeom>
          <a:noFill/>
          <a:ln>
            <a:noFill/>
          </a:ln>
        </p:spPr>
      </p:pic>
      <p:grpSp>
        <p:nvGrpSpPr>
          <p:cNvPr id="1433" name="Google Shape;1433;p42"/>
          <p:cNvGrpSpPr/>
          <p:nvPr/>
        </p:nvGrpSpPr>
        <p:grpSpPr>
          <a:xfrm>
            <a:off x="1038925" y="3057463"/>
            <a:ext cx="76825" cy="76800"/>
            <a:chOff x="3104875" y="1099400"/>
            <a:chExt cx="76825" cy="76800"/>
          </a:xfrm>
        </p:grpSpPr>
        <p:sp>
          <p:nvSpPr>
            <p:cNvPr id="1434" name="Google Shape;1434;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 name="Google Shape;1436;p42"/>
          <p:cNvGrpSpPr/>
          <p:nvPr/>
        </p:nvGrpSpPr>
        <p:grpSpPr>
          <a:xfrm>
            <a:off x="7587300" y="4276238"/>
            <a:ext cx="76825" cy="76800"/>
            <a:chOff x="3104875" y="1099400"/>
            <a:chExt cx="76825" cy="76800"/>
          </a:xfrm>
        </p:grpSpPr>
        <p:sp>
          <p:nvSpPr>
            <p:cNvPr id="1437" name="Google Shape;1437;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632D2-BEFC-7761-E395-E6965D34574C}"/>
              </a:ext>
            </a:extLst>
          </p:cNvPr>
          <p:cNvSpPr>
            <a:spLocks noGrp="1"/>
          </p:cNvSpPr>
          <p:nvPr>
            <p:ph type="title"/>
          </p:nvPr>
        </p:nvSpPr>
        <p:spPr>
          <a:xfrm>
            <a:off x="211675" y="256760"/>
            <a:ext cx="4294800" cy="572700"/>
          </a:xfrm>
        </p:spPr>
        <p:txBody>
          <a:bodyPr/>
          <a:lstStyle/>
          <a:p>
            <a:r>
              <a:rPr lang="en-US" dirty="0"/>
              <a:t>OUTPUT:</a:t>
            </a:r>
            <a:endParaRPr lang="en-IN" dirty="0"/>
          </a:p>
        </p:txBody>
      </p:sp>
      <p:pic>
        <p:nvPicPr>
          <p:cNvPr id="5" name="Picture 4">
            <a:extLst>
              <a:ext uri="{FF2B5EF4-FFF2-40B4-BE49-F238E27FC236}">
                <a16:creationId xmlns:a16="http://schemas.microsoft.com/office/drawing/2014/main" id="{74B8146C-A7D5-F5FA-3FBC-712613FAB9AF}"/>
              </a:ext>
            </a:extLst>
          </p:cNvPr>
          <p:cNvPicPr>
            <a:picLocks noChangeAspect="1"/>
          </p:cNvPicPr>
          <p:nvPr/>
        </p:nvPicPr>
        <p:blipFill>
          <a:blip r:embed="rId2"/>
          <a:stretch>
            <a:fillRect/>
          </a:stretch>
        </p:blipFill>
        <p:spPr>
          <a:xfrm>
            <a:off x="455683" y="829460"/>
            <a:ext cx="8101583" cy="4057280"/>
          </a:xfrm>
          <a:prstGeom prst="rect">
            <a:avLst/>
          </a:prstGeom>
        </p:spPr>
      </p:pic>
    </p:spTree>
    <p:extLst>
      <p:ext uri="{BB962C8B-B14F-4D97-AF65-F5344CB8AC3E}">
        <p14:creationId xmlns:p14="http://schemas.microsoft.com/office/powerpoint/2010/main" val="25165693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22"/>
        <p:cNvGrpSpPr/>
        <p:nvPr/>
      </p:nvGrpSpPr>
      <p:grpSpPr>
        <a:xfrm>
          <a:off x="0" y="0"/>
          <a:ext cx="0" cy="0"/>
          <a:chOff x="0" y="0"/>
          <a:chExt cx="0" cy="0"/>
        </a:xfrm>
      </p:grpSpPr>
      <p:sp>
        <p:nvSpPr>
          <p:cNvPr id="1523" name="Google Shape;1523;p44"/>
          <p:cNvSpPr txBox="1">
            <a:spLocks noGrp="1"/>
          </p:cNvSpPr>
          <p:nvPr>
            <p:ph type="title"/>
          </p:nvPr>
        </p:nvSpPr>
        <p:spPr>
          <a:xfrm>
            <a:off x="720000" y="11022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ANALYSIS OF OUTPUT</a:t>
            </a:r>
          </a:p>
        </p:txBody>
      </p:sp>
      <p:grpSp>
        <p:nvGrpSpPr>
          <p:cNvPr id="1532" name="Google Shape;1532;p44"/>
          <p:cNvGrpSpPr/>
          <p:nvPr/>
        </p:nvGrpSpPr>
        <p:grpSpPr>
          <a:xfrm>
            <a:off x="971350" y="1328513"/>
            <a:ext cx="76825" cy="76800"/>
            <a:chOff x="3104875" y="1099400"/>
            <a:chExt cx="76825" cy="76800"/>
          </a:xfrm>
        </p:grpSpPr>
        <p:sp>
          <p:nvSpPr>
            <p:cNvPr id="1533" name="Google Shape;1533;p4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44"/>
          <p:cNvGrpSpPr/>
          <p:nvPr/>
        </p:nvGrpSpPr>
        <p:grpSpPr>
          <a:xfrm>
            <a:off x="1235150" y="4006963"/>
            <a:ext cx="76825" cy="76800"/>
            <a:chOff x="3104875" y="1099400"/>
            <a:chExt cx="76825" cy="76800"/>
          </a:xfrm>
        </p:grpSpPr>
        <p:sp>
          <p:nvSpPr>
            <p:cNvPr id="1536" name="Google Shape;1536;p4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 name="Google Shape;1538;p44"/>
          <p:cNvGrpSpPr/>
          <p:nvPr/>
        </p:nvGrpSpPr>
        <p:grpSpPr>
          <a:xfrm>
            <a:off x="8074025" y="2689263"/>
            <a:ext cx="76825" cy="76800"/>
            <a:chOff x="3104875" y="1099400"/>
            <a:chExt cx="76825" cy="76800"/>
          </a:xfrm>
        </p:grpSpPr>
        <p:sp>
          <p:nvSpPr>
            <p:cNvPr id="1539" name="Google Shape;1539;p4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41" name="Google Shape;1541;p44"/>
          <p:cNvPicPr preferRelativeResize="0"/>
          <p:nvPr/>
        </p:nvPicPr>
        <p:blipFill rotWithShape="1">
          <a:blip r:embed="rId3">
            <a:alphaModFix/>
          </a:blip>
          <a:srcRect l="22009" r="18455"/>
          <a:stretch/>
        </p:blipFill>
        <p:spPr>
          <a:xfrm rot="-1020103">
            <a:off x="7502688" y="835489"/>
            <a:ext cx="652201" cy="616226"/>
          </a:xfrm>
          <a:prstGeom prst="rect">
            <a:avLst/>
          </a:prstGeom>
          <a:noFill/>
          <a:ln>
            <a:noFill/>
          </a:ln>
        </p:spPr>
      </p:pic>
      <p:pic>
        <p:nvPicPr>
          <p:cNvPr id="1542" name="Google Shape;1542;p44"/>
          <p:cNvPicPr preferRelativeResize="0"/>
          <p:nvPr/>
        </p:nvPicPr>
        <p:blipFill rotWithShape="1">
          <a:blip r:embed="rId4">
            <a:alphaModFix/>
          </a:blip>
          <a:srcRect l="15236" r="10474"/>
          <a:stretch/>
        </p:blipFill>
        <p:spPr>
          <a:xfrm rot="1220421">
            <a:off x="148958" y="69344"/>
            <a:ext cx="1057016" cy="799517"/>
          </a:xfrm>
          <a:prstGeom prst="rect">
            <a:avLst/>
          </a:prstGeom>
          <a:noFill/>
          <a:ln>
            <a:noFill/>
          </a:ln>
        </p:spPr>
      </p:pic>
      <p:sp>
        <p:nvSpPr>
          <p:cNvPr id="7" name="Subtitle 6">
            <a:extLst>
              <a:ext uri="{FF2B5EF4-FFF2-40B4-BE49-F238E27FC236}">
                <a16:creationId xmlns:a16="http://schemas.microsoft.com/office/drawing/2014/main" id="{2049E96B-7837-370D-A856-5D944DC70DF4}"/>
              </a:ext>
            </a:extLst>
          </p:cNvPr>
          <p:cNvSpPr>
            <a:spLocks noGrp="1"/>
          </p:cNvSpPr>
          <p:nvPr>
            <p:ph type="subTitle" idx="3"/>
          </p:nvPr>
        </p:nvSpPr>
        <p:spPr>
          <a:xfrm>
            <a:off x="195745" y="1433798"/>
            <a:ext cx="8777269" cy="3599478"/>
          </a:xfrm>
        </p:spPr>
        <p:txBody>
          <a:bodyPr/>
          <a:lstStyle/>
          <a:p>
            <a:pPr marL="139700" indent="0" algn="l"/>
            <a:r>
              <a:rPr lang="en-US" dirty="0"/>
              <a:t>1.)Axes: </a:t>
            </a:r>
          </a:p>
          <a:p>
            <a:pPr marL="139700" indent="0" algn="l"/>
            <a:r>
              <a:rPr lang="en-US" dirty="0"/>
              <a:t>       •The diagonal plots are Kernel Density Estimation (KDE) plots showing the distribution of individual variables: </a:t>
            </a:r>
            <a:r>
              <a:rPr lang="en-US" dirty="0" err="1"/>
              <a:t>CustomerID</a:t>
            </a:r>
            <a:r>
              <a:rPr lang="en-US" dirty="0"/>
              <a:t>, Recency, Frequency, and Monetary.	</a:t>
            </a:r>
          </a:p>
          <a:p>
            <a:pPr marL="139700" indent="0" algn="l"/>
            <a:r>
              <a:rPr lang="en-US" dirty="0"/>
              <a:t>       •The off-diagonal plots show scatter plots for pairwise relationships between these variables.</a:t>
            </a:r>
          </a:p>
          <a:p>
            <a:pPr marL="139700" indent="0" algn="l"/>
            <a:endParaRPr lang="en-US" dirty="0"/>
          </a:p>
          <a:p>
            <a:pPr marL="139700" indent="0" algn="l"/>
            <a:r>
              <a:rPr lang="en-US" dirty="0"/>
              <a:t>2.)Variables:	</a:t>
            </a:r>
          </a:p>
          <a:p>
            <a:pPr marL="139700" indent="0" algn="l"/>
            <a:r>
              <a:rPr lang="en-US" dirty="0"/>
              <a:t>       •</a:t>
            </a:r>
            <a:r>
              <a:rPr lang="en-US" dirty="0" err="1"/>
              <a:t>CustomerID</a:t>
            </a:r>
            <a:r>
              <a:rPr lang="en-US" dirty="0"/>
              <a:t> : Likely represents unique customer identifiers, plotted for indexing purposes.</a:t>
            </a:r>
          </a:p>
          <a:p>
            <a:pPr marL="139700" indent="0" algn="l"/>
            <a:r>
              <a:rPr lang="en-US" dirty="0"/>
              <a:t>       •Recency: Measures how recently a customer made a purchase. Lower values indicate more recent purchases.</a:t>
            </a:r>
          </a:p>
          <a:p>
            <a:pPr marL="139700" indent="0" algn="l"/>
            <a:r>
              <a:rPr lang="en-US" dirty="0"/>
              <a:t>       •Frequency: Reflects how often a customer makes purchases.</a:t>
            </a:r>
          </a:p>
          <a:p>
            <a:pPr marL="139700" indent="0" algn="l"/>
            <a:r>
              <a:rPr lang="en-US" dirty="0"/>
              <a:t>       •Monetary: Represents the total monetary value spent by a customer.</a:t>
            </a:r>
          </a:p>
          <a:p>
            <a:pPr marL="139700" indent="0" algn="l"/>
            <a:endParaRPr lang="en-US" dirty="0"/>
          </a:p>
          <a:p>
            <a:pPr marL="139700" indent="0" algn="l"/>
            <a:r>
              <a:rPr lang="en-US" dirty="0"/>
              <a:t>3.)Segment:	</a:t>
            </a:r>
          </a:p>
          <a:p>
            <a:pPr marL="139700" indent="0" algn="l"/>
            <a:r>
              <a:rPr lang="en-US" dirty="0"/>
              <a:t>       •The data is color-coded by a Segment variable (values 0, 1, 2, 3), which suggests customer segmentation derived from techniques like K-means clustering or other clustering algorithms.	</a:t>
            </a:r>
            <a:endParaRPr lang="en-IN" dirty="0"/>
          </a:p>
        </p:txBody>
      </p:sp>
      <p:sp>
        <p:nvSpPr>
          <p:cNvPr id="13" name="Subtitle 12">
            <a:extLst>
              <a:ext uri="{FF2B5EF4-FFF2-40B4-BE49-F238E27FC236}">
                <a16:creationId xmlns:a16="http://schemas.microsoft.com/office/drawing/2014/main" id="{BF94E87C-BE19-76D1-50BA-AFF77E4DE36D}"/>
              </a:ext>
            </a:extLst>
          </p:cNvPr>
          <p:cNvSpPr>
            <a:spLocks noGrp="1"/>
          </p:cNvSpPr>
          <p:nvPr>
            <p:ph type="subTitle" idx="8"/>
          </p:nvPr>
        </p:nvSpPr>
        <p:spPr>
          <a:xfrm>
            <a:off x="-818581" y="944095"/>
            <a:ext cx="4261111" cy="457200"/>
          </a:xfrm>
        </p:spPr>
        <p:txBody>
          <a:bodyPr/>
          <a:lstStyle/>
          <a:p>
            <a:r>
              <a:rPr lang="en-IN" dirty="0"/>
              <a:t>Key Observations:</a:t>
            </a:r>
          </a:p>
        </p:txBody>
      </p:sp>
    </p:spTree>
  </p:cSld>
  <p:clrMapOvr>
    <a:masterClrMapping/>
  </p:clrMapOvr>
</p:sld>
</file>

<file path=ppt/theme/theme1.xml><?xml version="1.0" encoding="utf-8"?>
<a:theme xmlns:a="http://schemas.openxmlformats.org/drawingml/2006/main" name="Artificial Intelligence (AI) Technology Consulting by Slidesgo">
  <a:themeElements>
    <a:clrScheme name="Simple Light">
      <a:dk1>
        <a:srgbClr val="FFFFFF"/>
      </a:dk1>
      <a:lt1>
        <a:srgbClr val="032138"/>
      </a:lt1>
      <a:dk2>
        <a:srgbClr val="6995D9"/>
      </a:dk2>
      <a:lt2>
        <a:srgbClr val="002E8A"/>
      </a:lt2>
      <a:accent1>
        <a:srgbClr val="00FB87"/>
      </a:accent1>
      <a:accent2>
        <a:srgbClr val="00CCAC"/>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168</TotalTime>
  <Words>912</Words>
  <Application>Microsoft Office PowerPoint</Application>
  <PresentationFormat>On-screen Show (16:9)</PresentationFormat>
  <Paragraphs>106</Paragraphs>
  <Slides>12</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Nunito Light</vt:lpstr>
      <vt:lpstr>Montserrat</vt:lpstr>
      <vt:lpstr>Bebas Neue</vt:lpstr>
      <vt:lpstr>Arial</vt:lpstr>
      <vt:lpstr>Calibri</vt:lpstr>
      <vt:lpstr>Montserrat Black</vt:lpstr>
      <vt:lpstr>Open Sans</vt:lpstr>
      <vt:lpstr>Artificial Intelligence (AI) Technology Consulting by Slidesgo</vt:lpstr>
      <vt:lpstr>ARTIFICIAL INTELLIGENCE (AI) PROJECT PROPOSAL</vt:lpstr>
      <vt:lpstr>PROBLEM STATEMENT :</vt:lpstr>
      <vt:lpstr>OUR ASPIRATIONS</vt:lpstr>
      <vt:lpstr>PROBLEM SOLVING APPROACHES</vt:lpstr>
      <vt:lpstr>Solution</vt:lpstr>
      <vt:lpstr>WHAT WE WORKED ON…</vt:lpstr>
      <vt:lpstr>—GitHub Link</vt:lpstr>
      <vt:lpstr>OUTPUT:</vt:lpstr>
      <vt:lpstr>ANALYSIS OF OUTPUT</vt:lpstr>
      <vt:lpstr>Observations from the Pairwise Relationships:</vt:lpstr>
      <vt:lpstr>Segmentation Insights: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Shruti Pandya</cp:lastModifiedBy>
  <cp:revision>8</cp:revision>
  <dcterms:modified xsi:type="dcterms:W3CDTF">2024-12-23T03:56:12Z</dcterms:modified>
</cp:coreProperties>
</file>